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embeddings/oleObject1.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02" d="100"/>
          <a:sy n="102" d="100"/>
        </p:scale>
        <p:origin x="-224" y="-12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printerSettings" Target="printerSettings/printerSettings1.bin"/><Relationship Id="rId64" Type="http://schemas.openxmlformats.org/officeDocument/2006/relationships/presProps" Target="presProps.xml"/><Relationship Id="rId65" Type="http://schemas.openxmlformats.org/officeDocument/2006/relationships/viewProps" Target="viewProps.xml"/><Relationship Id="rId66" Type="http://schemas.openxmlformats.org/officeDocument/2006/relationships/theme" Target="theme/theme1.xml"/><Relationship Id="rId67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16E144-49D7-1843-AC95-1781DD77F2E0}" type="datetimeFigureOut">
              <a:rPr lang="en-US" smtClean="0"/>
              <a:t>10/4/16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C69B4E-5EA3-7E4B-86C5-B01BEA8EC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5995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B9F366-BFEA-6F43-882A-B04A265832B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2405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9FF4C-6C33-3F46-A446-C6E1690BF87F}" type="datetimeFigureOut">
              <a:rPr lang="en-US" smtClean="0"/>
              <a:t>10/4/16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53ED7-B338-334D-BAA7-1DD3DEB8AD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074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9FF4C-6C33-3F46-A446-C6E1690BF87F}" type="datetimeFigureOut">
              <a:rPr lang="en-US" smtClean="0"/>
              <a:t>10/4/16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53ED7-B338-334D-BAA7-1DD3DEB8AD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8166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9FF4C-6C33-3F46-A446-C6E1690BF87F}" type="datetimeFigureOut">
              <a:rPr lang="en-US" smtClean="0"/>
              <a:t>10/4/16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53ED7-B338-334D-BAA7-1DD3DEB8AD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0370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9FF4C-6C33-3F46-A446-C6E1690BF87F}" type="datetimeFigureOut">
              <a:rPr lang="en-US" smtClean="0"/>
              <a:t>10/4/16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53ED7-B338-334D-BAA7-1DD3DEB8AD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1230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9FF4C-6C33-3F46-A446-C6E1690BF87F}" type="datetimeFigureOut">
              <a:rPr lang="en-US" smtClean="0"/>
              <a:t>10/4/16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53ED7-B338-334D-BAA7-1DD3DEB8AD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5423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9FF4C-6C33-3F46-A446-C6E1690BF87F}" type="datetimeFigureOut">
              <a:rPr lang="en-US" smtClean="0"/>
              <a:t>10/4/16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53ED7-B338-334D-BAA7-1DD3DEB8AD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9395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9FF4C-6C33-3F46-A446-C6E1690BF87F}" type="datetimeFigureOut">
              <a:rPr lang="en-US" smtClean="0"/>
              <a:t>10/4/16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53ED7-B338-334D-BAA7-1DD3DEB8AD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44850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9FF4C-6C33-3F46-A446-C6E1690BF87F}" type="datetimeFigureOut">
              <a:rPr lang="en-US" smtClean="0"/>
              <a:t>10/4/16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53ED7-B338-334D-BAA7-1DD3DEB8AD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6635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9FF4C-6C33-3F46-A446-C6E1690BF87F}" type="datetimeFigureOut">
              <a:rPr lang="en-US" smtClean="0"/>
              <a:t>10/4/16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53ED7-B338-334D-BAA7-1DD3DEB8AD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3274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9FF4C-6C33-3F46-A446-C6E1690BF87F}" type="datetimeFigureOut">
              <a:rPr lang="en-US" smtClean="0"/>
              <a:t>10/4/16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53ED7-B338-334D-BAA7-1DD3DEB8AD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4387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9FF4C-6C33-3F46-A446-C6E1690BF87F}" type="datetimeFigureOut">
              <a:rPr lang="en-US" smtClean="0"/>
              <a:t>10/4/16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53ED7-B338-334D-BAA7-1DD3DEB8AD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4101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79FF4C-6C33-3F46-A446-C6E1690BF87F}" type="datetimeFigureOut">
              <a:rPr lang="en-US" smtClean="0"/>
              <a:t>10/4/16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B53ED7-B338-334D-BAA7-1DD3DEB8AD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3452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jpeg"/><Relationship Id="rId6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code.google.com/p/browsersec/wiki/Part1" TargetMode="External"/><Relationship Id="rId3" Type="http://schemas.openxmlformats.org/officeDocument/2006/relationships/hyperlink" Target="https://code.google.com/p/browsersec/wiki/Part2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8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23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24.png"/><Relationship Id="rId8" Type="http://schemas.openxmlformats.org/officeDocument/2006/relationships/image" Target="../media/image15.png"/><Relationship Id="rId9" Type="http://schemas.openxmlformats.org/officeDocument/2006/relationships/image" Target="../media/image25.png"/><Relationship Id="rId10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e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e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8.e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9.em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0.em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1.em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emf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emf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emf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emf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emf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emf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emf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emf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mathcs.slu.edu/~chambers/spring15/443/index.html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Webpages </a:t>
            </a:r>
            <a:r>
              <a:rPr lang="en-US" smtClean="0"/>
              <a:t>and security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6701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HTTP response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854075" y="2589213"/>
            <a:ext cx="7086600" cy="2862262"/>
          </a:xfrm>
          <a:prstGeom prst="rect">
            <a:avLst/>
          </a:prstGeom>
          <a:solidFill>
            <a:srgbClr val="808080">
              <a:alpha val="25098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buClr>
                <a:schemeClr val="accent2"/>
              </a:buClr>
              <a:buFont typeface="Wingdings" pitchFamily="2" charset="2"/>
              <a:buNone/>
            </a:pPr>
            <a:r>
              <a:rPr lang="en-US" sz="1800" b="1" dirty="0">
                <a:latin typeface="Courier New" pitchFamily="49" charset="0"/>
              </a:rPr>
              <a:t>HTTP/1.0 200 OK</a:t>
            </a:r>
          </a:p>
          <a:p>
            <a:pPr>
              <a:buClr>
                <a:schemeClr val="accent2"/>
              </a:buClr>
              <a:buFont typeface="Wingdings" pitchFamily="2" charset="2"/>
              <a:buNone/>
            </a:pPr>
            <a:r>
              <a:rPr lang="en-US" sz="1800" b="1" dirty="0">
                <a:latin typeface="Courier New" pitchFamily="49" charset="0"/>
              </a:rPr>
              <a:t>Date: Sun, 21 Apr 1996 02:20:42 GMT</a:t>
            </a:r>
          </a:p>
          <a:p>
            <a:pPr>
              <a:buClr>
                <a:schemeClr val="accent2"/>
              </a:buClr>
              <a:buFont typeface="Wingdings" pitchFamily="2" charset="2"/>
              <a:buNone/>
            </a:pPr>
            <a:r>
              <a:rPr lang="en-US" sz="1800" b="1" dirty="0">
                <a:latin typeface="Courier New" pitchFamily="49" charset="0"/>
              </a:rPr>
              <a:t>Server: Microsoft-Internet-Information-Server/5.0 </a:t>
            </a:r>
          </a:p>
          <a:p>
            <a:pPr>
              <a:buClr>
                <a:schemeClr val="accent2"/>
              </a:buClr>
              <a:buFont typeface="Wingdings" pitchFamily="2" charset="2"/>
              <a:buNone/>
            </a:pPr>
            <a:r>
              <a:rPr lang="en-US" sz="1800" b="1" dirty="0">
                <a:latin typeface="Courier New" pitchFamily="49" charset="0"/>
              </a:rPr>
              <a:t>Connection: keep-alive</a:t>
            </a:r>
          </a:p>
          <a:p>
            <a:pPr>
              <a:buClr>
                <a:schemeClr val="accent2"/>
              </a:buClr>
              <a:buFont typeface="Wingdings" pitchFamily="2" charset="2"/>
              <a:buNone/>
            </a:pPr>
            <a:r>
              <a:rPr lang="en-US" sz="1800" b="1" dirty="0">
                <a:latin typeface="Courier New" pitchFamily="49" charset="0"/>
              </a:rPr>
              <a:t>Content-Type: text/html</a:t>
            </a:r>
          </a:p>
          <a:p>
            <a:pPr>
              <a:buClr>
                <a:schemeClr val="accent2"/>
              </a:buClr>
              <a:buFont typeface="Wingdings" pitchFamily="2" charset="2"/>
              <a:buNone/>
            </a:pPr>
            <a:r>
              <a:rPr lang="en-US" sz="1800" b="1" dirty="0">
                <a:latin typeface="Courier New" pitchFamily="49" charset="0"/>
              </a:rPr>
              <a:t>Last-Modified: Thu, 18 Apr 1996 17:39:05 GMT</a:t>
            </a:r>
          </a:p>
          <a:p>
            <a:pPr>
              <a:buClr>
                <a:schemeClr val="accent2"/>
              </a:buClr>
              <a:buFont typeface="Wingdings" pitchFamily="2" charset="2"/>
              <a:buNone/>
            </a:pPr>
            <a:r>
              <a:rPr lang="en-US" sz="1800" b="1" dirty="0">
                <a:latin typeface="Courier New" pitchFamily="49" charset="0"/>
              </a:rPr>
              <a:t>Set-Cookie: …</a:t>
            </a:r>
          </a:p>
          <a:p>
            <a:pPr>
              <a:buClr>
                <a:schemeClr val="accent2"/>
              </a:buClr>
              <a:buFont typeface="Wingdings" pitchFamily="2" charset="2"/>
              <a:buNone/>
            </a:pPr>
            <a:r>
              <a:rPr lang="en-US" sz="1800" b="1" dirty="0">
                <a:latin typeface="Courier New" pitchFamily="49" charset="0"/>
              </a:rPr>
              <a:t>Content-Length: 2543</a:t>
            </a:r>
          </a:p>
          <a:p>
            <a:pPr>
              <a:buClr>
                <a:schemeClr val="accent2"/>
              </a:buClr>
              <a:buFont typeface="Wingdings" pitchFamily="2" charset="2"/>
              <a:buNone/>
            </a:pPr>
            <a:r>
              <a:rPr lang="en-US" sz="1800" b="1" dirty="0">
                <a:latin typeface="Courier New" pitchFamily="49" charset="0"/>
              </a:rPr>
              <a:t> </a:t>
            </a:r>
          </a:p>
          <a:p>
            <a:pPr>
              <a:buClr>
                <a:schemeClr val="accent2"/>
              </a:buClr>
              <a:buFont typeface="Wingdings" pitchFamily="2" charset="2"/>
              <a:buNone/>
            </a:pPr>
            <a:r>
              <a:rPr lang="en-US" sz="1800" b="1" dirty="0">
                <a:latin typeface="Courier New" pitchFamily="49" charset="0"/>
              </a:rPr>
              <a:t>&lt;HTML&gt; Some data... blah, blah, blah &lt;/HTML&gt;</a:t>
            </a: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609600" y="304800"/>
            <a:ext cx="77724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777875" y="1619250"/>
            <a:ext cx="1657350" cy="3667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800" b="1">
                <a:latin typeface="Arial" pitchFamily="34" charset="0"/>
              </a:rPr>
              <a:t>HTTP version</a:t>
            </a:r>
          </a:p>
        </p:txBody>
      </p:sp>
      <p:sp>
        <p:nvSpPr>
          <p:cNvPr id="7" name="Line 5"/>
          <p:cNvSpPr>
            <a:spLocks noChangeShapeType="1"/>
          </p:cNvSpPr>
          <p:nvPr/>
        </p:nvSpPr>
        <p:spPr bwMode="auto">
          <a:xfrm>
            <a:off x="1539875" y="1943100"/>
            <a:ext cx="0" cy="533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8" name="Text Box 6"/>
          <p:cNvSpPr txBox="1">
            <a:spLocks noChangeArrowheads="1"/>
          </p:cNvSpPr>
          <p:nvPr/>
        </p:nvSpPr>
        <p:spPr bwMode="auto">
          <a:xfrm>
            <a:off x="2597150" y="1619250"/>
            <a:ext cx="1479550" cy="3667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800" b="1">
                <a:latin typeface="Arial" pitchFamily="34" charset="0"/>
              </a:rPr>
              <a:t>Status code</a:t>
            </a:r>
          </a:p>
        </p:txBody>
      </p:sp>
      <p:sp>
        <p:nvSpPr>
          <p:cNvPr id="9" name="Text Box 7"/>
          <p:cNvSpPr txBox="1">
            <a:spLocks noChangeArrowheads="1"/>
          </p:cNvSpPr>
          <p:nvPr/>
        </p:nvSpPr>
        <p:spPr bwMode="auto">
          <a:xfrm>
            <a:off x="4237037" y="1619250"/>
            <a:ext cx="1822450" cy="3667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800" b="1">
                <a:latin typeface="Arial" pitchFamily="34" charset="0"/>
              </a:rPr>
              <a:t>Reason phrase</a:t>
            </a:r>
          </a:p>
        </p:txBody>
      </p:sp>
      <p:sp>
        <p:nvSpPr>
          <p:cNvPr id="10" name="Line 8"/>
          <p:cNvSpPr>
            <a:spLocks noChangeShapeType="1"/>
          </p:cNvSpPr>
          <p:nvPr/>
        </p:nvSpPr>
        <p:spPr bwMode="auto">
          <a:xfrm flipH="1">
            <a:off x="2530475" y="1943100"/>
            <a:ext cx="685800" cy="66198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11" name="Line 9"/>
          <p:cNvSpPr>
            <a:spLocks noChangeShapeType="1"/>
          </p:cNvSpPr>
          <p:nvPr/>
        </p:nvSpPr>
        <p:spPr bwMode="auto">
          <a:xfrm flipH="1">
            <a:off x="3063875" y="1943100"/>
            <a:ext cx="1676400" cy="73818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12" name="Text Box 10"/>
          <p:cNvSpPr txBox="1">
            <a:spLocks noChangeArrowheads="1"/>
          </p:cNvSpPr>
          <p:nvPr/>
        </p:nvSpPr>
        <p:spPr bwMode="auto">
          <a:xfrm>
            <a:off x="7483475" y="1695450"/>
            <a:ext cx="1085850" cy="3667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800" b="1">
                <a:latin typeface="Arial" pitchFamily="34" charset="0"/>
              </a:rPr>
              <a:t>Headers</a:t>
            </a:r>
          </a:p>
        </p:txBody>
      </p:sp>
      <p:sp>
        <p:nvSpPr>
          <p:cNvPr id="13" name="Line 11"/>
          <p:cNvSpPr>
            <a:spLocks noChangeShapeType="1"/>
          </p:cNvSpPr>
          <p:nvPr/>
        </p:nvSpPr>
        <p:spPr bwMode="auto">
          <a:xfrm flipH="1">
            <a:off x="6569075" y="2019300"/>
            <a:ext cx="1371600" cy="104298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14" name="Text Box 12"/>
          <p:cNvSpPr txBox="1">
            <a:spLocks noChangeArrowheads="1"/>
          </p:cNvSpPr>
          <p:nvPr/>
        </p:nvSpPr>
        <p:spPr bwMode="auto">
          <a:xfrm>
            <a:off x="8199437" y="3671888"/>
            <a:ext cx="679450" cy="36671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800" b="1">
                <a:latin typeface="Arial" pitchFamily="34" charset="0"/>
              </a:rPr>
              <a:t>Data</a:t>
            </a:r>
          </a:p>
        </p:txBody>
      </p:sp>
      <p:sp>
        <p:nvSpPr>
          <p:cNvPr id="15" name="Line 13"/>
          <p:cNvSpPr>
            <a:spLocks noChangeShapeType="1"/>
          </p:cNvSpPr>
          <p:nvPr/>
        </p:nvSpPr>
        <p:spPr bwMode="auto">
          <a:xfrm flipH="1">
            <a:off x="7050087" y="4052888"/>
            <a:ext cx="1454150" cy="8382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152400" y="5772150"/>
            <a:ext cx="1182687" cy="4000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b="1"/>
              <a:t>Cookies</a:t>
            </a:r>
          </a:p>
        </p:txBody>
      </p:sp>
      <p:sp>
        <p:nvSpPr>
          <p:cNvPr id="17" name="Freeform 14"/>
          <p:cNvSpPr>
            <a:spLocks noChangeArrowheads="1"/>
          </p:cNvSpPr>
          <p:nvPr/>
        </p:nvSpPr>
        <p:spPr bwMode="auto">
          <a:xfrm>
            <a:off x="344487" y="4400550"/>
            <a:ext cx="434975" cy="1460500"/>
          </a:xfrm>
          <a:custGeom>
            <a:avLst/>
            <a:gdLst>
              <a:gd name="T0" fmla="*/ 169607 w 435078"/>
              <a:gd name="T1" fmla="*/ 1460090 h 1460090"/>
              <a:gd name="T2" fmla="*/ 36872 w 435078"/>
              <a:gd name="T3" fmla="*/ 589936 h 1460090"/>
              <a:gd name="T4" fmla="*/ 66368 w 435078"/>
              <a:gd name="T5" fmla="*/ 117987 h 1460090"/>
              <a:gd name="T6" fmla="*/ 435078 w 435078"/>
              <a:gd name="T7" fmla="*/ 0 h 1460090"/>
              <a:gd name="T8" fmla="*/ 0 60000 65536"/>
              <a:gd name="T9" fmla="*/ 0 60000 65536"/>
              <a:gd name="T10" fmla="*/ 0 60000 65536"/>
              <a:gd name="T11" fmla="*/ 0 60000 65536"/>
              <a:gd name="T12" fmla="*/ 0 w 435078"/>
              <a:gd name="T13" fmla="*/ 0 h 1460090"/>
              <a:gd name="T14" fmla="*/ 435078 w 435078"/>
              <a:gd name="T15" fmla="*/ 1460090 h 146009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35078" h="1460090">
                <a:moveTo>
                  <a:pt x="169607" y="1460090"/>
                </a:moveTo>
                <a:cubicBezTo>
                  <a:pt x="111843" y="1136855"/>
                  <a:pt x="54079" y="813620"/>
                  <a:pt x="36872" y="589936"/>
                </a:cubicBezTo>
                <a:cubicBezTo>
                  <a:pt x="19665" y="366252"/>
                  <a:pt x="0" y="216310"/>
                  <a:pt x="66368" y="117987"/>
                </a:cubicBezTo>
                <a:cubicBezTo>
                  <a:pt x="132736" y="19664"/>
                  <a:pt x="283907" y="9832"/>
                  <a:pt x="435078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pPr eaLnBrk="0" hangingPunct="0"/>
            <a:endParaRPr lang="en-US" sz="2400">
              <a:latin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26777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Rendering responses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Basic browser has a standard execution model</a:t>
            </a:r>
          </a:p>
          <a:p>
            <a:pPr lvl="1"/>
            <a:r>
              <a:rPr lang="en-US" dirty="0" smtClean="0"/>
              <a:t>Each window or frame loads content, renders it</a:t>
            </a:r>
          </a:p>
          <a:p>
            <a:pPr lvl="2"/>
            <a:r>
              <a:rPr lang="en-US" dirty="0" smtClean="0"/>
              <a:t>Including processing HTML and scripts to display page</a:t>
            </a:r>
          </a:p>
          <a:p>
            <a:pPr lvl="2"/>
            <a:r>
              <a:rPr lang="en-US" dirty="0" smtClean="0"/>
              <a:t>May also involve images, </a:t>
            </a:r>
            <a:r>
              <a:rPr lang="en-US" dirty="0" err="1" smtClean="0"/>
              <a:t>subframes</a:t>
            </a:r>
            <a:r>
              <a:rPr lang="en-US" dirty="0" smtClean="0"/>
              <a:t>, etc.</a:t>
            </a:r>
          </a:p>
          <a:p>
            <a:pPr lvl="2"/>
            <a:r>
              <a:rPr lang="en-US" dirty="0" smtClean="0"/>
              <a:t>Also responds to events</a:t>
            </a:r>
          </a:p>
          <a:p>
            <a:pPr lvl="1"/>
            <a:r>
              <a:rPr lang="en-US" dirty="0" smtClean="0"/>
              <a:t>Events can be:</a:t>
            </a:r>
          </a:p>
          <a:p>
            <a:pPr lvl="2"/>
            <a:r>
              <a:rPr lang="en-US" dirty="0" smtClean="0"/>
              <a:t>User actions</a:t>
            </a:r>
          </a:p>
          <a:p>
            <a:pPr lvl="2"/>
            <a:r>
              <a:rPr lang="en-US" dirty="0" smtClean="0"/>
              <a:t>Rendering</a:t>
            </a:r>
          </a:p>
          <a:p>
            <a:pPr lvl="2"/>
            <a:r>
              <a:rPr lang="en-US" dirty="0" smtClean="0"/>
              <a:t>Timing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10243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8" name="Rectangle 1"/>
          <p:cNvSpPr>
            <a:spLocks noChangeArrowheads="1"/>
          </p:cNvSpPr>
          <p:nvPr/>
        </p:nvSpPr>
        <p:spPr bwMode="auto">
          <a:xfrm>
            <a:off x="609600" y="1600200"/>
            <a:ext cx="8192984" cy="2462213"/>
          </a:xfrm>
          <a:prstGeom prst="rect">
            <a:avLst/>
          </a:prstGeom>
          <a:solidFill>
            <a:srgbClr val="44444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rgbClr val="89BDFF"/>
                </a:solidFill>
                <a:effectLst/>
                <a:latin typeface="Source Code Pro"/>
                <a:cs typeface="Arial" pitchFamily="34" charset="0"/>
              </a:rPr>
              <a:t>&lt;html&gt;</a:t>
            </a: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Source Code Pro"/>
                <a:cs typeface="Arial" pitchFamily="34" charset="0"/>
              </a:rPr>
              <a:t>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FFFFFF"/>
                </a:solidFill>
                <a:latin typeface="Source Code Pro"/>
                <a:cs typeface="Arial" pitchFamily="34" charset="0"/>
              </a:rPr>
              <a:t> </a:t>
            </a:r>
            <a:r>
              <a:rPr lang="en-US" dirty="0" smtClean="0">
                <a:solidFill>
                  <a:srgbClr val="FFFFFF"/>
                </a:solidFill>
                <a:latin typeface="Source Code Pro"/>
                <a:cs typeface="Arial" pitchFamily="34" charset="0"/>
              </a:rPr>
              <a:t>   </a:t>
            </a: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rgbClr val="89BDFF"/>
                </a:solidFill>
                <a:effectLst/>
                <a:latin typeface="Source Code Pro"/>
                <a:cs typeface="Arial" pitchFamily="34" charset="0"/>
              </a:rPr>
              <a:t>&lt;body&gt;</a:t>
            </a:r>
            <a:endParaRPr lang="en-US" dirty="0">
              <a:solidFill>
                <a:srgbClr val="FFFFFF"/>
              </a:solidFill>
              <a:latin typeface="Source Code Pro"/>
              <a:cs typeface="Arial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normalizeH="0" dirty="0" smtClean="0">
                <a:ln>
                  <a:noFill/>
                </a:ln>
                <a:solidFill>
                  <a:srgbClr val="FFFFFF"/>
                </a:solidFill>
                <a:effectLst/>
                <a:latin typeface="Source Code Pro"/>
                <a:cs typeface="Arial" pitchFamily="34" charset="0"/>
              </a:rPr>
              <a:t>         </a:t>
            </a: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rgbClr val="89BDFF"/>
                </a:solidFill>
                <a:effectLst/>
                <a:latin typeface="Source Code Pro"/>
                <a:cs typeface="Arial" pitchFamily="34" charset="0"/>
              </a:rPr>
              <a:t>&lt;div</a:t>
            </a: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Source Code Pro"/>
                <a:cs typeface="Arial" pitchFamily="34" charset="0"/>
              </a:rPr>
              <a:t> </a:t>
            </a: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rgbClr val="BDB76B"/>
                </a:solidFill>
                <a:effectLst/>
                <a:latin typeface="Source Code Pro"/>
                <a:cs typeface="Arial" pitchFamily="34" charset="0"/>
              </a:rPr>
              <a:t>style</a:t>
            </a: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Source Code Pro"/>
                <a:cs typeface="Arial" pitchFamily="34" charset="0"/>
              </a:rPr>
              <a:t>=</a:t>
            </a: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rgbClr val="65B042"/>
                </a:solidFill>
                <a:effectLst/>
                <a:latin typeface="Source Code Pro"/>
                <a:cs typeface="Arial" pitchFamily="34" charset="0"/>
              </a:rPr>
              <a:t>"</a:t>
            </a: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rgbClr val="E28964"/>
                </a:solidFill>
                <a:effectLst/>
                <a:latin typeface="Source Code Pro"/>
                <a:cs typeface="Arial" pitchFamily="34" charset="0"/>
              </a:rPr>
              <a:t>-</a:t>
            </a:r>
            <a:r>
              <a:rPr kumimoji="0" lang="en-US" b="0" i="0" u="none" strike="noStrike" cap="none" normalizeH="0" baseline="0" dirty="0" err="1" smtClean="0">
                <a:ln>
                  <a:noFill/>
                </a:ln>
                <a:solidFill>
                  <a:srgbClr val="E28964"/>
                </a:solidFill>
                <a:effectLst/>
                <a:latin typeface="Source Code Pro"/>
                <a:cs typeface="Arial" pitchFamily="34" charset="0"/>
              </a:rPr>
              <a:t>webkit</a:t>
            </a: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rgbClr val="E28964"/>
                </a:solidFill>
                <a:effectLst/>
                <a:latin typeface="Source Code Pro"/>
                <a:cs typeface="Arial" pitchFamily="34" charset="0"/>
              </a:rPr>
              <a:t>-transform</a:t>
            </a: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Source Code Pro"/>
                <a:cs typeface="Arial" pitchFamily="34" charset="0"/>
              </a:rPr>
              <a:t>: </a:t>
            </a:r>
            <a:r>
              <a:rPr kumimoji="0" lang="en-US" b="0" i="0" u="none" strike="noStrike" cap="none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latin typeface="Source Code Pro"/>
                <a:cs typeface="Arial" pitchFamily="34" charset="0"/>
              </a:rPr>
              <a:t>rotateY</a:t>
            </a: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Source Code Pro"/>
                <a:cs typeface="Arial" pitchFamily="34" charset="0"/>
              </a:rPr>
              <a:t>(</a:t>
            </a: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rgbClr val="3387CC"/>
                </a:solidFill>
                <a:effectLst/>
                <a:latin typeface="Source Code Pro"/>
                <a:cs typeface="Arial" pitchFamily="34" charset="0"/>
              </a:rPr>
              <a:t>30deg</a:t>
            </a: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Source Code Pro"/>
                <a:cs typeface="Arial" pitchFamily="34" charset="0"/>
              </a:rPr>
              <a:t>)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FFFFFF"/>
                </a:solidFill>
                <a:latin typeface="Source Code Pro"/>
                <a:cs typeface="Arial" pitchFamily="34" charset="0"/>
              </a:rPr>
              <a:t> </a:t>
            </a:r>
            <a:r>
              <a:rPr lang="en-US" dirty="0" smtClean="0">
                <a:solidFill>
                  <a:srgbClr val="FFFFFF"/>
                </a:solidFill>
                <a:latin typeface="Source Code Pro"/>
                <a:cs typeface="Arial" pitchFamily="34" charset="0"/>
              </a:rPr>
              <a:t>                 </a:t>
            </a:r>
            <a:r>
              <a:rPr kumimoji="0" lang="en-US" b="0" i="0" u="none" strike="noStrike" cap="none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latin typeface="Source Code Pro"/>
                <a:cs typeface="Arial" pitchFamily="34" charset="0"/>
              </a:rPr>
              <a:t>rotateX</a:t>
            </a: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Source Code Pro"/>
                <a:cs typeface="Arial" pitchFamily="34" charset="0"/>
              </a:rPr>
              <a:t>(-</a:t>
            </a: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rgbClr val="3387CC"/>
                </a:solidFill>
                <a:effectLst/>
                <a:latin typeface="Source Code Pro"/>
                <a:cs typeface="Arial" pitchFamily="34" charset="0"/>
              </a:rPr>
              <a:t>30deg</a:t>
            </a: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Source Code Pro"/>
                <a:cs typeface="Arial" pitchFamily="34" charset="0"/>
              </a:rPr>
              <a:t>); </a:t>
            </a: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rgbClr val="E28964"/>
                </a:solidFill>
                <a:effectLst/>
                <a:latin typeface="Source Code Pro"/>
                <a:cs typeface="Arial" pitchFamily="34" charset="0"/>
              </a:rPr>
              <a:t>width</a:t>
            </a: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Source Code Pro"/>
                <a:cs typeface="Arial" pitchFamily="34" charset="0"/>
              </a:rPr>
              <a:t>: </a:t>
            </a: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rgbClr val="3387CC"/>
                </a:solidFill>
                <a:effectLst/>
                <a:latin typeface="Source Code Pro"/>
                <a:cs typeface="Arial" pitchFamily="34" charset="0"/>
              </a:rPr>
              <a:t>200px</a:t>
            </a: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Source Code Pro"/>
                <a:cs typeface="Arial" pitchFamily="34" charset="0"/>
              </a:rPr>
              <a:t>;</a:t>
            </a: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rgbClr val="65B042"/>
                </a:solidFill>
                <a:effectLst/>
                <a:latin typeface="Source Code Pro"/>
                <a:cs typeface="Arial" pitchFamily="34" charset="0"/>
              </a:rPr>
              <a:t>"</a:t>
            </a: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rgbClr val="89BDFF"/>
                </a:solidFill>
                <a:effectLst/>
                <a:latin typeface="Source Code Pro"/>
                <a:cs typeface="Arial" pitchFamily="34" charset="0"/>
              </a:rPr>
              <a:t>&gt;</a:t>
            </a: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Source Code Pro"/>
                <a:cs typeface="Arial" pitchFamily="34" charset="0"/>
              </a:rPr>
              <a:t>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FFFFFF"/>
                </a:solidFill>
                <a:latin typeface="Source Code Pro"/>
                <a:cs typeface="Arial" pitchFamily="34" charset="0"/>
              </a:rPr>
              <a:t> </a:t>
            </a:r>
            <a:r>
              <a:rPr lang="en-US" dirty="0" smtClean="0">
                <a:solidFill>
                  <a:srgbClr val="FFFFFF"/>
                </a:solidFill>
                <a:latin typeface="Source Code Pro"/>
                <a:cs typeface="Arial" pitchFamily="34" charset="0"/>
              </a:rPr>
              <a:t>               </a:t>
            </a: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Source Code Pro"/>
                <a:cs typeface="Arial" pitchFamily="34" charset="0"/>
              </a:rPr>
              <a:t>I am a strange root.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FFFFFF"/>
                </a:solidFill>
                <a:latin typeface="Source Code Pro"/>
                <a:cs typeface="Arial" pitchFamily="34" charset="0"/>
              </a:rPr>
              <a:t> </a:t>
            </a:r>
            <a:r>
              <a:rPr lang="en-US" dirty="0" smtClean="0">
                <a:solidFill>
                  <a:srgbClr val="FFFFFF"/>
                </a:solidFill>
                <a:latin typeface="Source Code Pro"/>
                <a:cs typeface="Arial" pitchFamily="34" charset="0"/>
              </a:rPr>
              <a:t>       </a:t>
            </a: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rgbClr val="89BDFF"/>
                </a:solidFill>
                <a:effectLst/>
                <a:latin typeface="Source Code Pro"/>
                <a:cs typeface="Arial" pitchFamily="34" charset="0"/>
              </a:rPr>
              <a:t>&lt;/div&gt;</a:t>
            </a: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Source Code Pro"/>
                <a:cs typeface="Arial" pitchFamily="34" charset="0"/>
              </a:rPr>
              <a:t>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FFFFFF"/>
                </a:solidFill>
                <a:latin typeface="Source Code Pro"/>
                <a:cs typeface="Arial" pitchFamily="34" charset="0"/>
              </a:rPr>
              <a:t> </a:t>
            </a:r>
            <a:r>
              <a:rPr lang="en-US" dirty="0" smtClean="0">
                <a:solidFill>
                  <a:srgbClr val="FFFFFF"/>
                </a:solidFill>
                <a:latin typeface="Source Code Pro"/>
                <a:cs typeface="Arial" pitchFamily="34" charset="0"/>
              </a:rPr>
              <a:t>   </a:t>
            </a: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rgbClr val="89BDFF"/>
                </a:solidFill>
                <a:effectLst/>
                <a:latin typeface="Source Code Pro"/>
                <a:cs typeface="Arial" pitchFamily="34" charset="0"/>
              </a:rPr>
              <a:t>&lt;/body&gt;</a:t>
            </a: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Source Code Pro"/>
                <a:cs typeface="Arial" pitchFamily="34" charset="0"/>
              </a:rPr>
              <a:t>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rgbClr val="89BDFF"/>
                </a:solidFill>
                <a:effectLst/>
                <a:latin typeface="Source Code Pro"/>
                <a:cs typeface="Arial" pitchFamily="34" charset="0"/>
              </a:rPr>
              <a:t>&lt;/html&gt;</a:t>
            </a:r>
            <a:endParaRPr kumimoji="0" lang="en-US" sz="4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19" name="Picture 3" descr="Screenshot of rotated layer's render border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32" r="39248" b="78903"/>
          <a:stretch/>
        </p:blipFill>
        <p:spPr bwMode="auto">
          <a:xfrm>
            <a:off x="566327" y="4256903"/>
            <a:ext cx="8279530" cy="1991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6927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Document Object Model (DOM)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90000"/>
              </a:lnSpc>
            </a:pPr>
            <a:r>
              <a:rPr lang="en-US" dirty="0" smtClean="0"/>
              <a:t>Object-oriented interface used to read and write docs</a:t>
            </a:r>
          </a:p>
          <a:p>
            <a:pPr lvl="1">
              <a:lnSpc>
                <a:spcPct val="90000"/>
              </a:lnSpc>
            </a:pPr>
            <a:r>
              <a:rPr lang="en-US" dirty="0" smtClean="0"/>
              <a:t>web page in HTML is structured data</a:t>
            </a:r>
          </a:p>
          <a:p>
            <a:pPr lvl="1">
              <a:lnSpc>
                <a:spcPct val="90000"/>
              </a:lnSpc>
            </a:pPr>
            <a:r>
              <a:rPr lang="en-US" dirty="0" smtClean="0"/>
              <a:t>DOM provides representation of this hierarchy</a:t>
            </a:r>
          </a:p>
          <a:p>
            <a:pPr>
              <a:lnSpc>
                <a:spcPct val="90000"/>
              </a:lnSpc>
            </a:pPr>
            <a:r>
              <a:rPr lang="en-US" dirty="0" smtClean="0"/>
              <a:t>Examples</a:t>
            </a:r>
          </a:p>
          <a:p>
            <a:pPr lvl="1">
              <a:lnSpc>
                <a:spcPct val="90000"/>
              </a:lnSpc>
            </a:pPr>
            <a:r>
              <a:rPr lang="en-US" dirty="0" smtClean="0"/>
              <a:t>Properties: </a:t>
            </a:r>
            <a:r>
              <a:rPr lang="en-US" dirty="0" err="1" smtClean="0"/>
              <a:t>document.alinkColor</a:t>
            </a:r>
            <a:r>
              <a:rPr lang="en-US" dirty="0" smtClean="0"/>
              <a:t>, </a:t>
            </a:r>
            <a:r>
              <a:rPr lang="en-US" dirty="0" err="1" smtClean="0"/>
              <a:t>document.URL</a:t>
            </a:r>
            <a:r>
              <a:rPr lang="en-US" dirty="0" smtClean="0"/>
              <a:t>, </a:t>
            </a:r>
            <a:r>
              <a:rPr lang="en-US" dirty="0" err="1" smtClean="0"/>
              <a:t>document.forms</a:t>
            </a:r>
            <a:r>
              <a:rPr lang="en-US" dirty="0" smtClean="0"/>
              <a:t>[ ], </a:t>
            </a:r>
            <a:r>
              <a:rPr lang="en-US" dirty="0" err="1" smtClean="0"/>
              <a:t>document.links</a:t>
            </a:r>
            <a:r>
              <a:rPr lang="en-US" dirty="0" smtClean="0"/>
              <a:t>[ ], </a:t>
            </a:r>
            <a:r>
              <a:rPr lang="en-US" dirty="0" err="1" smtClean="0"/>
              <a:t>document.anchors</a:t>
            </a:r>
            <a:r>
              <a:rPr lang="en-US" dirty="0" smtClean="0"/>
              <a:t>[ ]</a:t>
            </a:r>
          </a:p>
          <a:p>
            <a:pPr lvl="1">
              <a:lnSpc>
                <a:spcPct val="90000"/>
              </a:lnSpc>
            </a:pPr>
            <a:r>
              <a:rPr lang="en-US" dirty="0" smtClean="0"/>
              <a:t>Methods: </a:t>
            </a:r>
            <a:r>
              <a:rPr lang="en-US" dirty="0" err="1" smtClean="0"/>
              <a:t>document.write</a:t>
            </a:r>
            <a:r>
              <a:rPr lang="en-US" dirty="0" smtClean="0"/>
              <a:t>(</a:t>
            </a:r>
            <a:r>
              <a:rPr lang="en-US" dirty="0" err="1" smtClean="0"/>
              <a:t>document.referrer</a:t>
            </a:r>
            <a:r>
              <a:rPr lang="en-US" dirty="0" smtClean="0"/>
              <a:t>)</a:t>
            </a:r>
          </a:p>
          <a:p>
            <a:pPr>
              <a:lnSpc>
                <a:spcPct val="90000"/>
              </a:lnSpc>
            </a:pPr>
            <a:r>
              <a:rPr lang="en-US" dirty="0" smtClean="0"/>
              <a:t>Includes Browser Object Model (BOM)</a:t>
            </a:r>
          </a:p>
          <a:p>
            <a:pPr lvl="1">
              <a:lnSpc>
                <a:spcPct val="90000"/>
              </a:lnSpc>
            </a:pPr>
            <a:r>
              <a:rPr lang="en-US" dirty="0" smtClean="0"/>
              <a:t>window, document, frames[], history, location, navigator (type and version of browser)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37815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Changes to HTML using the DOM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Some possibilities</a:t>
            </a:r>
          </a:p>
          <a:p>
            <a:pPr lvl="1"/>
            <a:r>
              <a:rPr lang="en-US" sz="2000" dirty="0" err="1" smtClean="0"/>
              <a:t>createElement</a:t>
            </a:r>
            <a:r>
              <a:rPr lang="en-US" sz="2000" dirty="0" smtClean="0"/>
              <a:t>(</a:t>
            </a:r>
            <a:r>
              <a:rPr lang="en-US" sz="2000" dirty="0" err="1" smtClean="0"/>
              <a:t>elementName</a:t>
            </a:r>
            <a:r>
              <a:rPr lang="en-US" sz="2000" dirty="0" smtClean="0"/>
              <a:t>)</a:t>
            </a:r>
          </a:p>
          <a:p>
            <a:pPr lvl="1"/>
            <a:r>
              <a:rPr lang="en-US" sz="2000" dirty="0" err="1" smtClean="0"/>
              <a:t>createTextNode</a:t>
            </a:r>
            <a:r>
              <a:rPr lang="en-US" sz="2000" dirty="0" smtClean="0"/>
              <a:t>(text)</a:t>
            </a:r>
          </a:p>
          <a:p>
            <a:pPr lvl="1"/>
            <a:r>
              <a:rPr lang="en-US" sz="2000" dirty="0" err="1" smtClean="0"/>
              <a:t>appendChild</a:t>
            </a:r>
            <a:r>
              <a:rPr lang="en-US" sz="2000" dirty="0" smtClean="0"/>
              <a:t>(</a:t>
            </a:r>
            <a:r>
              <a:rPr lang="en-US" sz="2000" dirty="0" err="1" smtClean="0"/>
              <a:t>newChild</a:t>
            </a:r>
            <a:r>
              <a:rPr lang="en-US" sz="2000" dirty="0" smtClean="0"/>
              <a:t>)</a:t>
            </a:r>
          </a:p>
          <a:p>
            <a:pPr lvl="1"/>
            <a:r>
              <a:rPr lang="en-US" sz="2000" dirty="0" err="1" smtClean="0"/>
              <a:t>removeChild</a:t>
            </a:r>
            <a:r>
              <a:rPr lang="en-US" sz="2000" dirty="0" smtClean="0"/>
              <a:t>(node)</a:t>
            </a:r>
          </a:p>
          <a:p>
            <a:r>
              <a:rPr lang="en-US" sz="2400" dirty="0" smtClean="0"/>
              <a:t>Example: Add a new list item:</a:t>
            </a:r>
          </a:p>
          <a:p>
            <a:endParaRPr lang="en-US" dirty="0"/>
          </a:p>
        </p:txBody>
      </p:sp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5521211" y="1807194"/>
            <a:ext cx="2514600" cy="1447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>
              <a:defRPr/>
            </a:pPr>
            <a:r>
              <a:rPr lang="en-US" dirty="0">
                <a:latin typeface="+mn-lt"/>
              </a:rPr>
              <a:t>&lt;</a:t>
            </a:r>
            <a:r>
              <a:rPr lang="en-US" dirty="0" err="1">
                <a:latin typeface="+mn-lt"/>
              </a:rPr>
              <a:t>ul</a:t>
            </a:r>
            <a:r>
              <a:rPr lang="en-US" dirty="0">
                <a:latin typeface="+mn-lt"/>
              </a:rPr>
              <a:t> id="t1"&gt;</a:t>
            </a:r>
          </a:p>
          <a:p>
            <a:pPr eaLnBrk="0" hangingPunct="0">
              <a:defRPr/>
            </a:pPr>
            <a:r>
              <a:rPr lang="en-US" dirty="0">
                <a:latin typeface="+mn-lt"/>
              </a:rPr>
              <a:t>&lt;</a:t>
            </a:r>
            <a:r>
              <a:rPr lang="en-US" dirty="0" err="1">
                <a:latin typeface="+mn-lt"/>
              </a:rPr>
              <a:t>li</a:t>
            </a:r>
            <a:r>
              <a:rPr lang="en-US" dirty="0">
                <a:latin typeface="+mn-lt"/>
              </a:rPr>
              <a:t>&gt; Item 1 &lt;/</a:t>
            </a:r>
            <a:r>
              <a:rPr lang="en-US" dirty="0" err="1">
                <a:latin typeface="+mn-lt"/>
              </a:rPr>
              <a:t>li</a:t>
            </a:r>
            <a:r>
              <a:rPr lang="en-US" dirty="0">
                <a:latin typeface="+mn-lt"/>
              </a:rPr>
              <a:t>&gt;</a:t>
            </a:r>
          </a:p>
          <a:p>
            <a:pPr eaLnBrk="0" hangingPunct="0">
              <a:defRPr/>
            </a:pPr>
            <a:r>
              <a:rPr lang="en-US" dirty="0">
                <a:latin typeface="+mn-lt"/>
              </a:rPr>
              <a:t>&lt;/</a:t>
            </a:r>
            <a:r>
              <a:rPr lang="en-US" dirty="0" err="1">
                <a:latin typeface="+mn-lt"/>
              </a:rPr>
              <a:t>ul</a:t>
            </a:r>
            <a:r>
              <a:rPr lang="en-US" dirty="0">
                <a:latin typeface="+mn-lt"/>
              </a:rPr>
              <a:t>&gt;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143000" y="4114800"/>
            <a:ext cx="5943600" cy="1981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>
              <a:spcAft>
                <a:spcPts val="300"/>
              </a:spcAft>
              <a:defRPr/>
            </a:pPr>
            <a:r>
              <a:rPr kumimoji="1" lang="en-US" dirty="0">
                <a:latin typeface="Times New Roman" pitchFamily="18" charset="0"/>
              </a:rPr>
              <a:t> </a:t>
            </a:r>
            <a:r>
              <a:rPr lang="en-US" dirty="0" err="1">
                <a:latin typeface="+mn-lt"/>
              </a:rPr>
              <a:t>var</a:t>
            </a:r>
            <a:r>
              <a:rPr lang="en-US" dirty="0">
                <a:latin typeface="+mn-lt"/>
              </a:rPr>
              <a:t> list = </a:t>
            </a:r>
            <a:r>
              <a:rPr lang="en-US" dirty="0" err="1">
                <a:latin typeface="+mn-lt"/>
              </a:rPr>
              <a:t>document.getElementById</a:t>
            </a:r>
            <a:r>
              <a:rPr lang="en-US" dirty="0">
                <a:latin typeface="+mn-lt"/>
              </a:rPr>
              <a:t>('t1')</a:t>
            </a:r>
          </a:p>
          <a:p>
            <a:pPr eaLnBrk="0" hangingPunct="0">
              <a:spcAft>
                <a:spcPts val="300"/>
              </a:spcAft>
              <a:defRPr/>
            </a:pP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var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newitem</a:t>
            </a:r>
            <a:r>
              <a:rPr lang="en-US" dirty="0">
                <a:latin typeface="+mn-lt"/>
              </a:rPr>
              <a:t> = </a:t>
            </a:r>
            <a:r>
              <a:rPr lang="en-US" dirty="0" err="1">
                <a:latin typeface="+mn-lt"/>
              </a:rPr>
              <a:t>document.createElement</a:t>
            </a:r>
            <a:r>
              <a:rPr lang="en-US" dirty="0">
                <a:latin typeface="+mn-lt"/>
              </a:rPr>
              <a:t>('</a:t>
            </a:r>
            <a:r>
              <a:rPr lang="en-US" dirty="0" err="1">
                <a:latin typeface="+mn-lt"/>
              </a:rPr>
              <a:t>li</a:t>
            </a:r>
            <a:r>
              <a:rPr lang="en-US" dirty="0">
                <a:latin typeface="+mn-lt"/>
              </a:rPr>
              <a:t>')</a:t>
            </a:r>
          </a:p>
          <a:p>
            <a:pPr eaLnBrk="0" hangingPunct="0">
              <a:spcAft>
                <a:spcPts val="300"/>
              </a:spcAft>
              <a:defRPr/>
            </a:pP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var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newtext</a:t>
            </a:r>
            <a:r>
              <a:rPr lang="en-US" dirty="0">
                <a:latin typeface="+mn-lt"/>
              </a:rPr>
              <a:t> = </a:t>
            </a:r>
            <a:r>
              <a:rPr lang="en-US" dirty="0" err="1">
                <a:latin typeface="+mn-lt"/>
              </a:rPr>
              <a:t>document.createTextNode</a:t>
            </a:r>
            <a:r>
              <a:rPr lang="en-US" dirty="0">
                <a:latin typeface="+mn-lt"/>
              </a:rPr>
              <a:t>(text)</a:t>
            </a:r>
          </a:p>
          <a:p>
            <a:pPr eaLnBrk="0" hangingPunct="0">
              <a:spcAft>
                <a:spcPts val="300"/>
              </a:spcAft>
              <a:defRPr/>
            </a:pP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list.appendChild</a:t>
            </a:r>
            <a:r>
              <a:rPr lang="en-US" dirty="0">
                <a:latin typeface="+mn-lt"/>
              </a:rPr>
              <a:t>(</a:t>
            </a:r>
            <a:r>
              <a:rPr lang="en-US" dirty="0" err="1">
                <a:latin typeface="+mn-lt"/>
              </a:rPr>
              <a:t>newitem</a:t>
            </a:r>
            <a:r>
              <a:rPr lang="en-US" dirty="0">
                <a:latin typeface="+mn-lt"/>
              </a:rPr>
              <a:t>)</a:t>
            </a:r>
          </a:p>
          <a:p>
            <a:pPr eaLnBrk="0" hangingPunct="0">
              <a:spcAft>
                <a:spcPts val="300"/>
              </a:spcAft>
              <a:defRPr/>
            </a:pP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newitem.appendChild</a:t>
            </a:r>
            <a:r>
              <a:rPr lang="en-US" dirty="0">
                <a:latin typeface="+mn-lt"/>
              </a:rPr>
              <a:t>(</a:t>
            </a:r>
            <a:r>
              <a:rPr lang="en-US" dirty="0" err="1">
                <a:latin typeface="+mn-lt"/>
              </a:rPr>
              <a:t>newtext</a:t>
            </a:r>
            <a:r>
              <a:rPr lang="en-US" dirty="0">
                <a:latin typeface="+mn-lt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9030773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 and images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57200" y="1788332"/>
            <a:ext cx="8251939" cy="1815882"/>
          </a:xfrm>
          <a:prstGeom prst="rect">
            <a:avLst/>
          </a:prstGeom>
          <a:solidFill>
            <a:schemeClr val="accent5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pPr marL="0" lvl="1">
              <a:lnSpc>
                <a:spcPct val="80000"/>
              </a:lnSpc>
            </a:pPr>
            <a:r>
              <a:rPr lang="en-US" dirty="0" smtClean="0"/>
              <a:t>&lt;html&gt;</a:t>
            </a:r>
          </a:p>
          <a:p>
            <a:pPr marL="0" lvl="1">
              <a:lnSpc>
                <a:spcPct val="80000"/>
              </a:lnSpc>
            </a:pPr>
            <a:r>
              <a:rPr lang="en-US" dirty="0" smtClean="0"/>
              <a:t>  …</a:t>
            </a:r>
          </a:p>
          <a:p>
            <a:pPr marL="0" lvl="1">
              <a:lnSpc>
                <a:spcPct val="80000"/>
              </a:lnSpc>
            </a:pPr>
            <a:r>
              <a:rPr lang="en-US" dirty="0" smtClean="0"/>
              <a:t> &lt;p&gt;  … &lt;/p&gt;</a:t>
            </a:r>
          </a:p>
          <a:p>
            <a:pPr marL="0" lvl="1">
              <a:lnSpc>
                <a:spcPct val="80000"/>
              </a:lnSpc>
            </a:pPr>
            <a:r>
              <a:rPr lang="en-US" dirty="0" smtClean="0"/>
              <a:t>  …</a:t>
            </a:r>
          </a:p>
          <a:p>
            <a:pPr marL="0" lvl="1">
              <a:lnSpc>
                <a:spcPct val="80000"/>
              </a:lnSpc>
            </a:pPr>
            <a:r>
              <a:rPr lang="en-US" dirty="0" smtClean="0"/>
              <a:t>&lt;</a:t>
            </a:r>
            <a:r>
              <a:rPr lang="en-US" dirty="0" err="1" smtClean="0"/>
              <a:t>img</a:t>
            </a:r>
            <a:r>
              <a:rPr lang="en-US" dirty="0" smtClean="0"/>
              <a:t> </a:t>
            </a:r>
            <a:r>
              <a:rPr lang="en-US" dirty="0" err="1" smtClean="0"/>
              <a:t>src</a:t>
            </a:r>
            <a:r>
              <a:rPr lang="en-US" dirty="0" smtClean="0"/>
              <a:t>=“http://example.com/sunset.gif” height="50" width="100"&gt; </a:t>
            </a:r>
          </a:p>
          <a:p>
            <a:pPr marL="0" lvl="1">
              <a:lnSpc>
                <a:spcPct val="80000"/>
              </a:lnSpc>
            </a:pPr>
            <a:r>
              <a:rPr lang="en-US" dirty="0" smtClean="0"/>
              <a:t>  …</a:t>
            </a:r>
          </a:p>
          <a:p>
            <a:pPr marL="0" lvl="1">
              <a:lnSpc>
                <a:spcPct val="80000"/>
              </a:lnSpc>
            </a:pPr>
            <a:r>
              <a:rPr lang="en-US" dirty="0" smtClean="0"/>
              <a:t>&lt;/html&gt;</a:t>
            </a:r>
            <a:endParaRPr lang="en-US" dirty="0"/>
          </a:p>
        </p:txBody>
      </p:sp>
      <p:pic>
        <p:nvPicPr>
          <p:cNvPr id="6" name="Picture 4" descr="beach sunset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70366" y="4008976"/>
            <a:ext cx="2527300" cy="1895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7923488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issues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From the security standpoint, several issues with this!</a:t>
            </a:r>
          </a:p>
          <a:p>
            <a:pPr lvl="1">
              <a:spcBef>
                <a:spcPct val="0"/>
              </a:spcBef>
            </a:pPr>
            <a:r>
              <a:rPr lang="en-US" dirty="0" smtClean="0"/>
              <a:t>Communicate with other sites:</a:t>
            </a:r>
          </a:p>
          <a:p>
            <a:pPr marL="457200" lvl="1" indent="0">
              <a:spcBef>
                <a:spcPct val="0"/>
              </a:spcBef>
              <a:buNone/>
            </a:pPr>
            <a:r>
              <a:rPr lang="en-US" dirty="0" smtClean="0"/>
              <a:t>   &lt;</a:t>
            </a:r>
            <a:r>
              <a:rPr lang="en-US" dirty="0" err="1" smtClean="0"/>
              <a:t>img</a:t>
            </a:r>
            <a:r>
              <a:rPr lang="en-US" dirty="0" smtClean="0"/>
              <a:t> </a:t>
            </a:r>
            <a:r>
              <a:rPr lang="en-US" dirty="0" err="1" smtClean="0"/>
              <a:t>src</a:t>
            </a:r>
            <a:r>
              <a:rPr lang="en-US" dirty="0" smtClean="0"/>
              <a:t>=“http://</a:t>
            </a:r>
            <a:r>
              <a:rPr lang="en-US" dirty="0" err="1" smtClean="0"/>
              <a:t>evil.com</a:t>
            </a:r>
            <a:r>
              <a:rPr lang="en-US" dirty="0" smtClean="0"/>
              <a:t>/pass-local-     </a:t>
            </a:r>
          </a:p>
          <a:p>
            <a:pPr marL="457200" lvl="1" indent="0">
              <a:spcBef>
                <a:spcPct val="0"/>
              </a:spcBef>
              <a:buNone/>
            </a:pPr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dirty="0" err="1" smtClean="0"/>
              <a:t>information.jpg?extra_information</a:t>
            </a:r>
            <a:r>
              <a:rPr lang="en-US" dirty="0" smtClean="0"/>
              <a:t>”&gt;</a:t>
            </a:r>
            <a:endParaRPr lang="en-US" sz="3200" dirty="0" smtClean="0"/>
          </a:p>
          <a:p>
            <a:pPr lvl="1">
              <a:spcBef>
                <a:spcPct val="0"/>
              </a:spcBef>
            </a:pPr>
            <a:r>
              <a:rPr lang="en-US" dirty="0" smtClean="0"/>
              <a:t>Hide resulting image </a:t>
            </a:r>
          </a:p>
          <a:p>
            <a:pPr marL="457200" lvl="1" indent="0">
              <a:spcBef>
                <a:spcPct val="0"/>
              </a:spcBef>
              <a:buNone/>
            </a:pPr>
            <a:r>
              <a:rPr lang="en-US" dirty="0"/>
              <a:t> </a:t>
            </a:r>
            <a:r>
              <a:rPr lang="en-US" dirty="0" smtClean="0"/>
              <a:t>   &lt;</a:t>
            </a:r>
            <a:r>
              <a:rPr lang="en-US" dirty="0" err="1" smtClean="0"/>
              <a:t>img</a:t>
            </a:r>
            <a:r>
              <a:rPr lang="en-US" dirty="0" smtClean="0"/>
              <a:t> </a:t>
            </a:r>
            <a:r>
              <a:rPr lang="en-US" dirty="0" err="1" smtClean="0"/>
              <a:t>src</a:t>
            </a:r>
            <a:r>
              <a:rPr lang="en-US" dirty="0" smtClean="0"/>
              <a:t>=“ … ” height=“1" width=“1"&gt; </a:t>
            </a:r>
          </a:p>
          <a:p>
            <a:pPr lvl="1">
              <a:spcBef>
                <a:spcPct val="0"/>
              </a:spcBef>
            </a:pPr>
            <a:r>
              <a:rPr lang="en-US" dirty="0" smtClean="0"/>
              <a:t>Spoof other sites: can add logos that fool a user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74569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Patching this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Different languages do patch this quite effectively</a:t>
            </a:r>
          </a:p>
          <a:p>
            <a:r>
              <a:rPr lang="en-US" dirty="0" smtClean="0"/>
              <a:t>JavaScript </a:t>
            </a:r>
            <a:r>
              <a:rPr lang="en-US" dirty="0" err="1" smtClean="0"/>
              <a:t>onError</a:t>
            </a:r>
            <a:r>
              <a:rPr lang="en-US" dirty="0" smtClean="0"/>
              <a:t>: triggers an error when loading a document or an image</a:t>
            </a:r>
          </a:p>
          <a:p>
            <a:pPr lvl="1"/>
            <a:r>
              <a:rPr lang="en-US" dirty="0" smtClean="0"/>
              <a:t>Runs </a:t>
            </a:r>
            <a:r>
              <a:rPr lang="en-US" dirty="0" err="1" smtClean="0"/>
              <a:t>onError</a:t>
            </a:r>
            <a:r>
              <a:rPr lang="en-US" dirty="0" smtClean="0"/>
              <a:t> handler if images doesn’t exist or can’t load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19765" y="4691624"/>
            <a:ext cx="7467600" cy="92392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>
            <a:spAutoFit/>
          </a:bodyPr>
          <a:lstStyle/>
          <a:p>
            <a:pPr marL="0" lvl="1">
              <a:buFont typeface="Times" pitchFamily="1" charset="0"/>
              <a:buNone/>
              <a:defRPr/>
            </a:pPr>
            <a:r>
              <a:rPr lang="en-US" sz="1800" dirty="0"/>
              <a:t>&lt;</a:t>
            </a:r>
            <a:r>
              <a:rPr lang="en-US" sz="1800" dirty="0" err="1"/>
              <a:t>img</a:t>
            </a:r>
            <a:r>
              <a:rPr lang="en-US" sz="1800" dirty="0"/>
              <a:t> </a:t>
            </a:r>
            <a:r>
              <a:rPr lang="en-US" sz="1800" dirty="0" err="1"/>
              <a:t>src</a:t>
            </a:r>
            <a:r>
              <a:rPr lang="en-US" sz="1800" dirty="0"/>
              <a:t>="image.gif" </a:t>
            </a:r>
          </a:p>
          <a:p>
            <a:pPr marL="0" lvl="1">
              <a:buFont typeface="Times" pitchFamily="1" charset="0"/>
              <a:buNone/>
              <a:defRPr/>
            </a:pPr>
            <a:r>
              <a:rPr lang="en-US" sz="1800" dirty="0"/>
              <a:t>   </a:t>
            </a:r>
            <a:r>
              <a:rPr lang="en-US" sz="1800" dirty="0" err="1"/>
              <a:t>onerror</a:t>
            </a:r>
            <a:r>
              <a:rPr lang="en-US" sz="1800" dirty="0"/>
              <a:t>="alert('The image could not be loaded.')“</a:t>
            </a:r>
          </a:p>
          <a:p>
            <a:pPr marL="0" lvl="1">
              <a:buFont typeface="Times" pitchFamily="1" charset="0"/>
              <a:buNone/>
              <a:defRPr/>
            </a:pPr>
            <a:r>
              <a:rPr lang="en-US" sz="1800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12842830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Another attack: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609600" y="304800"/>
            <a:ext cx="77724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5" name="Rectangle 3" descr="Rectangle: Click to edit Master text styles&#10;Second level&#10;Third level&#10;Fourth level&#10;Fifth level"/>
          <p:cNvSpPr txBox="1">
            <a:spLocks noChangeArrowheads="1"/>
          </p:cNvSpPr>
          <p:nvPr/>
        </p:nvSpPr>
        <p:spPr>
          <a:xfrm>
            <a:off x="609600" y="1600200"/>
            <a:ext cx="7772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JavaScript can port scan behind a firewall:</a:t>
            </a:r>
          </a:p>
          <a:p>
            <a:pPr lvl="1"/>
            <a:r>
              <a:rPr lang="en-US" sz="2000" dirty="0" smtClean="0"/>
              <a:t>Request images from internal IP addresses</a:t>
            </a:r>
          </a:p>
          <a:p>
            <a:pPr lvl="2"/>
            <a:r>
              <a:rPr lang="en-US" sz="1800" dirty="0" smtClean="0"/>
              <a:t>Example:  &lt;</a:t>
            </a:r>
            <a:r>
              <a:rPr lang="en-US" sz="1800" dirty="0" err="1" smtClean="0"/>
              <a:t>img</a:t>
            </a:r>
            <a:r>
              <a:rPr lang="en-US" sz="1800" dirty="0" smtClean="0"/>
              <a:t> </a:t>
            </a:r>
            <a:r>
              <a:rPr lang="en-US" sz="1800" dirty="0" err="1" smtClean="0"/>
              <a:t>src</a:t>
            </a:r>
            <a:r>
              <a:rPr lang="en-US" sz="1800" dirty="0" smtClean="0"/>
              <a:t>=“192.168.0.4:8080”/&gt;</a:t>
            </a:r>
          </a:p>
          <a:p>
            <a:pPr lvl="1"/>
            <a:r>
              <a:rPr lang="en-US" sz="2000" dirty="0" smtClean="0"/>
              <a:t>Use timeout/</a:t>
            </a:r>
            <a:r>
              <a:rPr lang="en-US" sz="2000" dirty="0" err="1" smtClean="0"/>
              <a:t>onError</a:t>
            </a:r>
            <a:r>
              <a:rPr lang="en-US" sz="2000" dirty="0" smtClean="0"/>
              <a:t> to determine success/failure</a:t>
            </a:r>
          </a:p>
          <a:p>
            <a:pPr lvl="1"/>
            <a:r>
              <a:rPr lang="en-US" sz="2000" dirty="0" smtClean="0"/>
              <a:t>Fingerprint </a:t>
            </a:r>
            <a:r>
              <a:rPr lang="en-US" sz="2000" dirty="0" err="1" smtClean="0"/>
              <a:t>webapps</a:t>
            </a:r>
            <a:r>
              <a:rPr lang="en-US" sz="2000" dirty="0" smtClean="0"/>
              <a:t> using known image names</a:t>
            </a:r>
            <a:endParaRPr lang="en-US" sz="2000" dirty="0"/>
          </a:p>
        </p:txBody>
      </p:sp>
      <p:pic>
        <p:nvPicPr>
          <p:cNvPr id="6" name="Picture 4" descr="DS15serverfront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" y="4040188"/>
            <a:ext cx="2436813" cy="846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Line 5"/>
          <p:cNvSpPr>
            <a:spLocks noChangeShapeType="1"/>
          </p:cNvSpPr>
          <p:nvPr/>
        </p:nvSpPr>
        <p:spPr bwMode="auto">
          <a:xfrm>
            <a:off x="3975100" y="3883025"/>
            <a:ext cx="46038" cy="1905000"/>
          </a:xfrm>
          <a:prstGeom prst="line">
            <a:avLst/>
          </a:prstGeom>
          <a:noFill/>
          <a:ln w="31750">
            <a:solidFill>
              <a:srgbClr val="000000"/>
            </a:solidFill>
            <a:prstDash val="dash"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" name="Text Box 6"/>
          <p:cNvSpPr txBox="1">
            <a:spLocks noChangeArrowheads="1"/>
          </p:cNvSpPr>
          <p:nvPr/>
        </p:nvSpPr>
        <p:spPr bwMode="auto">
          <a:xfrm>
            <a:off x="812800" y="3698875"/>
            <a:ext cx="909638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>
                <a:solidFill>
                  <a:schemeClr val="tx2"/>
                </a:solidFill>
              </a:rPr>
              <a:t>Server</a:t>
            </a:r>
          </a:p>
        </p:txBody>
      </p:sp>
      <p:pic>
        <p:nvPicPr>
          <p:cNvPr id="9" name="Picture 8" descr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40363" y="4279900"/>
            <a:ext cx="1487487" cy="1138238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5459413" y="4478338"/>
            <a:ext cx="1387475" cy="79692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 dirty="0">
                <a:solidFill>
                  <a:schemeClr val="tx2"/>
                </a:solidFill>
              </a:rPr>
              <a:t>Malicious</a:t>
            </a:r>
          </a:p>
          <a:p>
            <a:pPr algn="ctr" eaLnBrk="0" hangingPunct="0"/>
            <a:r>
              <a:rPr lang="en-US" dirty="0">
                <a:solidFill>
                  <a:schemeClr val="tx2"/>
                </a:solidFill>
              </a:rPr>
              <a:t>Web page</a:t>
            </a:r>
          </a:p>
        </p:txBody>
      </p:sp>
      <p:sp>
        <p:nvSpPr>
          <p:cNvPr id="11" name="Text Box 10"/>
          <p:cNvSpPr txBox="1">
            <a:spLocks noChangeArrowheads="1"/>
          </p:cNvSpPr>
          <p:nvPr/>
        </p:nvSpPr>
        <p:spPr bwMode="auto">
          <a:xfrm>
            <a:off x="4211638" y="6477000"/>
            <a:ext cx="1046162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>
                <a:solidFill>
                  <a:schemeClr val="tx2"/>
                </a:solidFill>
              </a:rPr>
              <a:t>Firewall</a:t>
            </a:r>
          </a:p>
        </p:txBody>
      </p:sp>
      <p:grpSp>
        <p:nvGrpSpPr>
          <p:cNvPr id="12" name="Group 19"/>
          <p:cNvGrpSpPr>
            <a:grpSpLocks/>
          </p:cNvGrpSpPr>
          <p:nvPr/>
        </p:nvGrpSpPr>
        <p:grpSpPr bwMode="auto">
          <a:xfrm>
            <a:off x="2700338" y="3771900"/>
            <a:ext cx="3781425" cy="650875"/>
            <a:chOff x="1760" y="2186"/>
            <a:chExt cx="2382" cy="410"/>
          </a:xfrm>
        </p:grpSpPr>
        <p:sp>
          <p:nvSpPr>
            <p:cNvPr id="13" name="Freeform 12"/>
            <p:cNvSpPr>
              <a:spLocks/>
            </p:cNvSpPr>
            <p:nvPr/>
          </p:nvSpPr>
          <p:spPr bwMode="auto">
            <a:xfrm>
              <a:off x="1760" y="2364"/>
              <a:ext cx="1605" cy="232"/>
            </a:xfrm>
            <a:custGeom>
              <a:avLst/>
              <a:gdLst>
                <a:gd name="T0" fmla="*/ 0 w 1197"/>
                <a:gd name="T1" fmla="*/ 1280 h 211"/>
                <a:gd name="T2" fmla="*/ 168353 w 1197"/>
                <a:gd name="T3" fmla="*/ 5 h 211"/>
                <a:gd name="T4" fmla="*/ 315092 w 1197"/>
                <a:gd name="T5" fmla="*/ 1098 h 211"/>
                <a:gd name="T6" fmla="*/ 0 60000 65536"/>
                <a:gd name="T7" fmla="*/ 0 60000 65536"/>
                <a:gd name="T8" fmla="*/ 0 60000 65536"/>
                <a:gd name="T9" fmla="*/ 0 w 1197"/>
                <a:gd name="T10" fmla="*/ 0 h 211"/>
                <a:gd name="T11" fmla="*/ 1197 w 1197"/>
                <a:gd name="T12" fmla="*/ 211 h 21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197" h="211">
                  <a:moveTo>
                    <a:pt x="0" y="211"/>
                  </a:moveTo>
                  <a:cubicBezTo>
                    <a:pt x="220" y="110"/>
                    <a:pt x="441" y="10"/>
                    <a:pt x="640" y="5"/>
                  </a:cubicBezTo>
                  <a:cubicBezTo>
                    <a:pt x="839" y="0"/>
                    <a:pt x="1018" y="90"/>
                    <a:pt x="1197" y="181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" name="Text Box 13"/>
            <p:cNvSpPr txBox="1">
              <a:spLocks noChangeArrowheads="1"/>
            </p:cNvSpPr>
            <p:nvPr/>
          </p:nvSpPr>
          <p:spPr bwMode="auto">
            <a:xfrm>
              <a:off x="2664" y="2186"/>
              <a:ext cx="1478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sz="1200">
                  <a:solidFill>
                    <a:schemeClr val="tx2"/>
                  </a:solidFill>
                </a:rPr>
                <a:t>1) “show me dancing pigs!”</a:t>
              </a:r>
            </a:p>
          </p:txBody>
        </p:sp>
      </p:grpSp>
      <p:grpSp>
        <p:nvGrpSpPr>
          <p:cNvPr id="15" name="Group 20"/>
          <p:cNvGrpSpPr>
            <a:grpSpLocks/>
          </p:cNvGrpSpPr>
          <p:nvPr/>
        </p:nvGrpSpPr>
        <p:grpSpPr bwMode="auto">
          <a:xfrm>
            <a:off x="2297113" y="4332288"/>
            <a:ext cx="2976562" cy="709612"/>
            <a:chOff x="1506" y="2539"/>
            <a:chExt cx="1875" cy="447"/>
          </a:xfrm>
        </p:grpSpPr>
        <p:sp>
          <p:nvSpPr>
            <p:cNvPr id="16" name="Freeform 14"/>
            <p:cNvSpPr>
              <a:spLocks/>
            </p:cNvSpPr>
            <p:nvPr/>
          </p:nvSpPr>
          <p:spPr bwMode="auto">
            <a:xfrm>
              <a:off x="1858" y="2539"/>
              <a:ext cx="1523" cy="212"/>
            </a:xfrm>
            <a:custGeom>
              <a:avLst/>
              <a:gdLst>
                <a:gd name="T0" fmla="*/ 0 w 1544"/>
                <a:gd name="T1" fmla="*/ 4836 h 176"/>
                <a:gd name="T2" fmla="*/ 585 w 1544"/>
                <a:gd name="T3" fmla="*/ 186 h 176"/>
                <a:gd name="T4" fmla="*/ 1190 w 1544"/>
                <a:gd name="T5" fmla="*/ 6030 h 176"/>
                <a:gd name="T6" fmla="*/ 0 60000 65536"/>
                <a:gd name="T7" fmla="*/ 0 60000 65536"/>
                <a:gd name="T8" fmla="*/ 0 60000 65536"/>
                <a:gd name="T9" fmla="*/ 0 w 1544"/>
                <a:gd name="T10" fmla="*/ 0 h 176"/>
                <a:gd name="T11" fmla="*/ 1544 w 1544"/>
                <a:gd name="T12" fmla="*/ 176 h 17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544" h="176">
                  <a:moveTo>
                    <a:pt x="0" y="140"/>
                  </a:moveTo>
                  <a:cubicBezTo>
                    <a:pt x="251" y="70"/>
                    <a:pt x="502" y="0"/>
                    <a:pt x="759" y="6"/>
                  </a:cubicBezTo>
                  <a:cubicBezTo>
                    <a:pt x="1016" y="12"/>
                    <a:pt x="1280" y="94"/>
                    <a:pt x="1544" y="176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" name="Text Box 15"/>
            <p:cNvSpPr txBox="1">
              <a:spLocks noChangeArrowheads="1"/>
            </p:cNvSpPr>
            <p:nvPr/>
          </p:nvSpPr>
          <p:spPr bwMode="auto">
            <a:xfrm>
              <a:off x="1506" y="2813"/>
              <a:ext cx="1018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sz="1200">
                  <a:solidFill>
                    <a:schemeClr val="tx2"/>
                  </a:solidFill>
                </a:rPr>
                <a:t>2) “check this out”</a:t>
              </a:r>
            </a:p>
          </p:txBody>
        </p:sp>
      </p:grpSp>
      <p:sp>
        <p:nvSpPr>
          <p:cNvPr id="18" name="Text Box 16"/>
          <p:cNvSpPr txBox="1">
            <a:spLocks noChangeArrowheads="1"/>
          </p:cNvSpPr>
          <p:nvPr/>
        </p:nvSpPr>
        <p:spPr bwMode="auto">
          <a:xfrm>
            <a:off x="5599113" y="5387975"/>
            <a:ext cx="1100137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>
                <a:solidFill>
                  <a:schemeClr val="tx2"/>
                </a:solidFill>
              </a:rPr>
              <a:t>Browser</a:t>
            </a:r>
          </a:p>
        </p:txBody>
      </p:sp>
      <p:pic>
        <p:nvPicPr>
          <p:cNvPr id="19" name="Picture 17" descr="cisco-520-22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570288" y="5807075"/>
            <a:ext cx="1425575" cy="792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0" name="Group 39"/>
          <p:cNvGrpSpPr>
            <a:grpSpLocks/>
          </p:cNvGrpSpPr>
          <p:nvPr/>
        </p:nvGrpSpPr>
        <p:grpSpPr bwMode="auto">
          <a:xfrm>
            <a:off x="6953250" y="2874963"/>
            <a:ext cx="1855788" cy="1420812"/>
            <a:chOff x="4439" y="1621"/>
            <a:chExt cx="1169" cy="895"/>
          </a:xfrm>
        </p:grpSpPr>
        <p:pic>
          <p:nvPicPr>
            <p:cNvPr id="21" name="Picture 11" descr="CompaqAlphaServerES40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4880" y="1621"/>
              <a:ext cx="728" cy="89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2" name="Line 21"/>
            <p:cNvSpPr>
              <a:spLocks noChangeShapeType="1"/>
            </p:cNvSpPr>
            <p:nvPr/>
          </p:nvSpPr>
          <p:spPr bwMode="auto">
            <a:xfrm flipV="1">
              <a:off x="4439" y="2054"/>
              <a:ext cx="320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" name="Text Box 24"/>
            <p:cNvSpPr txBox="1">
              <a:spLocks noChangeArrowheads="1"/>
            </p:cNvSpPr>
            <p:nvPr/>
          </p:nvSpPr>
          <p:spPr bwMode="auto">
            <a:xfrm>
              <a:off x="4541" y="2204"/>
              <a:ext cx="278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1000">
                  <a:solidFill>
                    <a:schemeClr val="tx2"/>
                  </a:solidFill>
                </a:rPr>
                <a:t>scan</a:t>
              </a:r>
              <a:endParaRPr lang="en-US">
                <a:solidFill>
                  <a:schemeClr val="tx2"/>
                </a:solidFill>
              </a:endParaRPr>
            </a:p>
          </p:txBody>
        </p:sp>
      </p:grpSp>
      <p:grpSp>
        <p:nvGrpSpPr>
          <p:cNvPr id="24" name="Group 38"/>
          <p:cNvGrpSpPr>
            <a:grpSpLocks/>
          </p:cNvGrpSpPr>
          <p:nvPr/>
        </p:nvGrpSpPr>
        <p:grpSpPr bwMode="auto">
          <a:xfrm>
            <a:off x="6981825" y="4876800"/>
            <a:ext cx="1751013" cy="1436688"/>
            <a:chOff x="4457" y="2882"/>
            <a:chExt cx="1103" cy="905"/>
          </a:xfrm>
        </p:grpSpPr>
        <p:pic>
          <p:nvPicPr>
            <p:cNvPr id="25" name="Picture 18" descr="toshiba_satellite_a105_s4284_laptop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4655" y="2882"/>
              <a:ext cx="905" cy="9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6" name="Line 22"/>
            <p:cNvSpPr>
              <a:spLocks noChangeShapeType="1"/>
            </p:cNvSpPr>
            <p:nvPr/>
          </p:nvSpPr>
          <p:spPr bwMode="auto">
            <a:xfrm>
              <a:off x="4504" y="3017"/>
              <a:ext cx="341" cy="28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" name="Text Box 26"/>
            <p:cNvSpPr txBox="1">
              <a:spLocks noChangeArrowheads="1"/>
            </p:cNvSpPr>
            <p:nvPr/>
          </p:nvSpPr>
          <p:spPr bwMode="auto">
            <a:xfrm>
              <a:off x="4457" y="3152"/>
              <a:ext cx="278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1000">
                  <a:solidFill>
                    <a:schemeClr val="tx2"/>
                  </a:solidFill>
                </a:rPr>
                <a:t>scan</a:t>
              </a:r>
              <a:endParaRPr lang="en-US">
                <a:solidFill>
                  <a:schemeClr val="tx2"/>
                </a:solidFill>
              </a:endParaRPr>
            </a:p>
          </p:txBody>
        </p:sp>
      </p:grpSp>
      <p:grpSp>
        <p:nvGrpSpPr>
          <p:cNvPr id="28" name="Group 30"/>
          <p:cNvGrpSpPr>
            <a:grpSpLocks/>
          </p:cNvGrpSpPr>
          <p:nvPr/>
        </p:nvGrpSpPr>
        <p:grpSpPr bwMode="auto">
          <a:xfrm>
            <a:off x="4826000" y="5535613"/>
            <a:ext cx="666750" cy="384175"/>
            <a:chOff x="3048" y="3297"/>
            <a:chExt cx="473" cy="383"/>
          </a:xfrm>
        </p:grpSpPr>
        <p:sp>
          <p:nvSpPr>
            <p:cNvPr id="29" name="Line 23"/>
            <p:cNvSpPr>
              <a:spLocks noChangeShapeType="1"/>
            </p:cNvSpPr>
            <p:nvPr/>
          </p:nvSpPr>
          <p:spPr bwMode="auto">
            <a:xfrm flipH="1">
              <a:off x="3048" y="3297"/>
              <a:ext cx="361" cy="35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" name="Text Box 27"/>
            <p:cNvSpPr txBox="1">
              <a:spLocks noChangeArrowheads="1"/>
            </p:cNvSpPr>
            <p:nvPr/>
          </p:nvSpPr>
          <p:spPr bwMode="auto">
            <a:xfrm>
              <a:off x="3208" y="3435"/>
              <a:ext cx="313" cy="24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1000">
                  <a:solidFill>
                    <a:schemeClr val="tx2"/>
                  </a:solidFill>
                </a:rPr>
                <a:t>scan</a:t>
              </a:r>
              <a:endParaRPr lang="en-US">
                <a:solidFill>
                  <a:schemeClr val="tx2"/>
                </a:solidFill>
              </a:endParaRPr>
            </a:p>
          </p:txBody>
        </p:sp>
      </p:grpSp>
      <p:grpSp>
        <p:nvGrpSpPr>
          <p:cNvPr id="31" name="Group 34"/>
          <p:cNvGrpSpPr>
            <a:grpSpLocks/>
          </p:cNvGrpSpPr>
          <p:nvPr/>
        </p:nvGrpSpPr>
        <p:grpSpPr bwMode="auto">
          <a:xfrm>
            <a:off x="2146300" y="5214938"/>
            <a:ext cx="3173413" cy="593725"/>
            <a:chOff x="1411" y="3095"/>
            <a:chExt cx="1999" cy="374"/>
          </a:xfrm>
        </p:grpSpPr>
        <p:sp>
          <p:nvSpPr>
            <p:cNvPr id="32" name="Freeform 32"/>
            <p:cNvSpPr>
              <a:spLocks/>
            </p:cNvSpPr>
            <p:nvPr/>
          </p:nvSpPr>
          <p:spPr bwMode="auto">
            <a:xfrm flipV="1">
              <a:off x="1887" y="3095"/>
              <a:ext cx="1523" cy="212"/>
            </a:xfrm>
            <a:custGeom>
              <a:avLst/>
              <a:gdLst>
                <a:gd name="T0" fmla="*/ 0 w 1544"/>
                <a:gd name="T1" fmla="*/ 4836 h 176"/>
                <a:gd name="T2" fmla="*/ 585 w 1544"/>
                <a:gd name="T3" fmla="*/ 186 h 176"/>
                <a:gd name="T4" fmla="*/ 1190 w 1544"/>
                <a:gd name="T5" fmla="*/ 6030 h 176"/>
                <a:gd name="T6" fmla="*/ 0 60000 65536"/>
                <a:gd name="T7" fmla="*/ 0 60000 65536"/>
                <a:gd name="T8" fmla="*/ 0 60000 65536"/>
                <a:gd name="T9" fmla="*/ 0 w 1544"/>
                <a:gd name="T10" fmla="*/ 0 h 176"/>
                <a:gd name="T11" fmla="*/ 1544 w 1544"/>
                <a:gd name="T12" fmla="*/ 176 h 17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544" h="176">
                  <a:moveTo>
                    <a:pt x="0" y="140"/>
                  </a:moveTo>
                  <a:cubicBezTo>
                    <a:pt x="251" y="70"/>
                    <a:pt x="502" y="0"/>
                    <a:pt x="759" y="6"/>
                  </a:cubicBezTo>
                  <a:cubicBezTo>
                    <a:pt x="1016" y="12"/>
                    <a:pt x="1280" y="94"/>
                    <a:pt x="1544" y="176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" name="Text Box 33"/>
            <p:cNvSpPr txBox="1">
              <a:spLocks noChangeArrowheads="1"/>
            </p:cNvSpPr>
            <p:nvPr/>
          </p:nvSpPr>
          <p:spPr bwMode="auto">
            <a:xfrm>
              <a:off x="1411" y="3296"/>
              <a:ext cx="1245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sz="1200">
                  <a:solidFill>
                    <a:schemeClr val="tx2"/>
                  </a:solidFill>
                </a:rPr>
                <a:t>3) port scan results</a:t>
              </a:r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152400" y="152400"/>
            <a:ext cx="26325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Security consequence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67527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Remote scripting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smtClean="0"/>
              <a:t>Goal</a:t>
            </a:r>
          </a:p>
          <a:p>
            <a:pPr lvl="1"/>
            <a:r>
              <a:rPr lang="en-US" sz="1800" dirty="0" smtClean="0"/>
              <a:t>Exchange data between a client-side app running in a browser and server-side app,  without reloading page</a:t>
            </a:r>
          </a:p>
          <a:p>
            <a:r>
              <a:rPr lang="en-US" sz="2000" dirty="0" smtClean="0"/>
              <a:t>Methods</a:t>
            </a:r>
          </a:p>
          <a:p>
            <a:pPr lvl="1"/>
            <a:r>
              <a:rPr lang="en-US" sz="1800" dirty="0" smtClean="0"/>
              <a:t>Java Applet/ActiveX control/Flash </a:t>
            </a:r>
          </a:p>
          <a:p>
            <a:pPr lvl="2"/>
            <a:r>
              <a:rPr lang="en-US" sz="1600" dirty="0" smtClean="0"/>
              <a:t>Can make HTTP requests and interact with client-side JavaScript code,  but requires </a:t>
            </a:r>
            <a:r>
              <a:rPr lang="en-US" sz="1600" dirty="0" err="1" smtClean="0"/>
              <a:t>LiveConnect</a:t>
            </a:r>
            <a:r>
              <a:rPr lang="en-US" sz="1600" dirty="0" smtClean="0"/>
              <a:t> (not available on all browsers)</a:t>
            </a:r>
          </a:p>
          <a:p>
            <a:pPr lvl="1"/>
            <a:r>
              <a:rPr lang="en-US" sz="1800" dirty="0" smtClean="0"/>
              <a:t>XML-RPC </a:t>
            </a:r>
          </a:p>
          <a:p>
            <a:pPr lvl="2"/>
            <a:r>
              <a:rPr lang="en-US" sz="1600" dirty="0" smtClean="0"/>
              <a:t>open, standards-based technology that requires XML-RPC libraries on server and in your client-side code. </a:t>
            </a:r>
          </a:p>
          <a:p>
            <a:pPr lvl="1"/>
            <a:r>
              <a:rPr lang="en-US" sz="1800" dirty="0" smtClean="0"/>
              <a:t>Simple HTTP via a hidden IFRAME</a:t>
            </a:r>
          </a:p>
          <a:p>
            <a:pPr lvl="2"/>
            <a:r>
              <a:rPr lang="en-US" sz="1400" dirty="0" smtClean="0"/>
              <a:t>IFRAME with a script on your web server (or database of static HTML files) is by far the easiest of the three remote scripting options  </a:t>
            </a:r>
          </a:p>
          <a:p>
            <a:r>
              <a:rPr lang="en-US" sz="2200" dirty="0" smtClean="0"/>
              <a:t>Each can be patched or avoided, but need to know your language!</a:t>
            </a:r>
          </a:p>
        </p:txBody>
      </p:sp>
    </p:spTree>
    <p:extLst>
      <p:ext uri="{BB962C8B-B14F-4D97-AF65-F5344CB8AC3E}">
        <p14:creationId xmlns:p14="http://schemas.microsoft.com/office/powerpoint/2010/main" val="6306781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Reported vulnerabilities “in the wild”</a:t>
            </a:r>
            <a:endParaRPr lang="en-US" dirty="0"/>
          </a:p>
        </p:txBody>
      </p:sp>
      <p:pic>
        <p:nvPicPr>
          <p:cNvPr id="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 t="871" b="871"/>
          <a:stretch>
            <a:fillRect/>
          </a:stretch>
        </p:blipFill>
        <p:spPr bwMode="auto"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825500" y="6176963"/>
            <a:ext cx="8089900" cy="233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>
              <a:lnSpc>
                <a:spcPct val="95000"/>
              </a:lnSpc>
            </a:pPr>
            <a:r>
              <a:rPr lang="en-US" sz="1600" dirty="0">
                <a:latin typeface="Arial" pitchFamily="34" charset="0"/>
              </a:rPr>
              <a:t>Data from aggregator and validator of  NVD-reported vulnerabilities</a:t>
            </a:r>
          </a:p>
        </p:txBody>
      </p:sp>
    </p:spTree>
    <p:extLst>
      <p:ext uri="{BB962C8B-B14F-4D97-AF65-F5344CB8AC3E}">
        <p14:creationId xmlns:p14="http://schemas.microsoft.com/office/powerpoint/2010/main" val="28775493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Isolation: Frames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Window may contain frames from different sources</a:t>
            </a:r>
          </a:p>
          <a:p>
            <a:pPr lvl="1"/>
            <a:r>
              <a:rPr lang="en-US" sz="2000" dirty="0" smtClean="0"/>
              <a:t>Frame: rigid division as part of frameset</a:t>
            </a:r>
          </a:p>
          <a:p>
            <a:pPr lvl="1"/>
            <a:r>
              <a:rPr lang="en-US" sz="2000" dirty="0" err="1" smtClean="0"/>
              <a:t>iFrame</a:t>
            </a:r>
            <a:r>
              <a:rPr lang="en-US" sz="2000" dirty="0" smtClean="0"/>
              <a:t>: floating inline frame</a:t>
            </a:r>
          </a:p>
          <a:p>
            <a:r>
              <a:rPr lang="en-US" sz="2400" dirty="0" err="1" smtClean="0"/>
              <a:t>iFrame</a:t>
            </a:r>
            <a:r>
              <a:rPr lang="en-US" sz="2400" dirty="0" smtClean="0"/>
              <a:t> example</a:t>
            </a:r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dirty="0" smtClean="0"/>
          </a:p>
          <a:p>
            <a:r>
              <a:rPr lang="en-US" sz="2400" dirty="0" smtClean="0"/>
              <a:t>Why use frames?</a:t>
            </a:r>
          </a:p>
          <a:p>
            <a:pPr lvl="1"/>
            <a:r>
              <a:rPr lang="en-US" sz="2000" dirty="0" smtClean="0"/>
              <a:t>Delegate screen area to content from another source</a:t>
            </a:r>
          </a:p>
          <a:p>
            <a:pPr lvl="1"/>
            <a:r>
              <a:rPr lang="en-US" sz="2000" dirty="0" smtClean="0"/>
              <a:t>Browser provides isolation based on frames</a:t>
            </a:r>
          </a:p>
          <a:p>
            <a:pPr lvl="1"/>
            <a:r>
              <a:rPr lang="en-US" sz="2000" dirty="0" smtClean="0"/>
              <a:t>Parent may work even if frame is broken</a:t>
            </a:r>
          </a:p>
          <a:p>
            <a:endParaRPr lang="en-US" dirty="0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990600" y="3352800"/>
            <a:ext cx="6858000" cy="10668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>
              <a:spcAft>
                <a:spcPts val="300"/>
              </a:spcAft>
              <a:defRPr/>
            </a:pPr>
            <a:r>
              <a:rPr lang="en-US" sz="1800" dirty="0"/>
              <a:t>&lt;</a:t>
            </a:r>
            <a:r>
              <a:rPr lang="en-US" sz="1800" dirty="0" err="1"/>
              <a:t>iframe</a:t>
            </a:r>
            <a:r>
              <a:rPr lang="en-US" sz="1800" dirty="0"/>
              <a:t> </a:t>
            </a:r>
            <a:r>
              <a:rPr lang="en-US" sz="1800" dirty="0" err="1"/>
              <a:t>src</a:t>
            </a:r>
            <a:r>
              <a:rPr lang="en-US" sz="1800" dirty="0"/>
              <a:t>="hello.html" width=450 height=100&gt; </a:t>
            </a:r>
          </a:p>
          <a:p>
            <a:pPr eaLnBrk="0" hangingPunct="0">
              <a:spcAft>
                <a:spcPts val="300"/>
              </a:spcAft>
              <a:defRPr/>
            </a:pPr>
            <a:r>
              <a:rPr lang="en-US" sz="1800" dirty="0"/>
              <a:t>If you can see this, your browser doesn't understand IFRAME. </a:t>
            </a:r>
          </a:p>
          <a:p>
            <a:pPr eaLnBrk="0" hangingPunct="0">
              <a:spcAft>
                <a:spcPts val="300"/>
              </a:spcAft>
              <a:defRPr/>
            </a:pPr>
            <a:r>
              <a:rPr lang="en-US" sz="1800" dirty="0"/>
              <a:t>&lt;/</a:t>
            </a:r>
            <a:r>
              <a:rPr lang="en-US" sz="1800" dirty="0" err="1"/>
              <a:t>iframe</a:t>
            </a:r>
            <a:r>
              <a:rPr lang="en-US" sz="1800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37939009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Windows need to interact, though!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4" descr="gmail-chat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685800" y="1524000"/>
            <a:ext cx="8001000" cy="4833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1634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view this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Operating systems:</a:t>
            </a:r>
          </a:p>
          <a:p>
            <a:r>
              <a:rPr lang="en-US" dirty="0" smtClean="0"/>
              <a:t>Primitives</a:t>
            </a:r>
          </a:p>
          <a:p>
            <a:pPr lvl="1"/>
            <a:r>
              <a:rPr lang="en-US" dirty="0" smtClean="0"/>
              <a:t>System calls</a:t>
            </a:r>
          </a:p>
          <a:p>
            <a:pPr lvl="1"/>
            <a:r>
              <a:rPr lang="en-US" dirty="0" smtClean="0"/>
              <a:t>Processes</a:t>
            </a:r>
          </a:p>
          <a:p>
            <a:pPr lvl="1"/>
            <a:r>
              <a:rPr lang="en-US" dirty="0" smtClean="0"/>
              <a:t>Disk</a:t>
            </a:r>
          </a:p>
          <a:p>
            <a:r>
              <a:rPr lang="en-US" dirty="0" smtClean="0"/>
              <a:t>Principals: Users</a:t>
            </a:r>
          </a:p>
          <a:p>
            <a:pPr lvl="1"/>
            <a:r>
              <a:rPr lang="en-US" dirty="0" smtClean="0"/>
              <a:t>Discretionary access control</a:t>
            </a:r>
          </a:p>
          <a:p>
            <a:r>
              <a:rPr lang="en-US" dirty="0" smtClean="0"/>
              <a:t>Vulnerabilities</a:t>
            </a:r>
          </a:p>
          <a:p>
            <a:pPr lvl="1"/>
            <a:r>
              <a:rPr lang="en-US" dirty="0" smtClean="0"/>
              <a:t>Buffer overflow</a:t>
            </a:r>
          </a:p>
          <a:p>
            <a:pPr lvl="1"/>
            <a:r>
              <a:rPr lang="en-US" dirty="0" smtClean="0"/>
              <a:t>Root exploit</a:t>
            </a:r>
          </a:p>
          <a:p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Web browsers:</a:t>
            </a:r>
          </a:p>
          <a:p>
            <a:r>
              <a:rPr lang="en-US" dirty="0" smtClean="0"/>
              <a:t>Primitives</a:t>
            </a:r>
          </a:p>
          <a:p>
            <a:pPr lvl="1"/>
            <a:r>
              <a:rPr lang="en-US" dirty="0" smtClean="0"/>
              <a:t>Document object model</a:t>
            </a:r>
          </a:p>
          <a:p>
            <a:pPr lvl="1"/>
            <a:r>
              <a:rPr lang="en-US" dirty="0" smtClean="0"/>
              <a:t>Frames</a:t>
            </a:r>
          </a:p>
          <a:p>
            <a:pPr lvl="1"/>
            <a:r>
              <a:rPr lang="en-US" dirty="0" smtClean="0"/>
              <a:t>Cookies / </a:t>
            </a:r>
            <a:r>
              <a:rPr lang="en-US" dirty="0" err="1" smtClean="0"/>
              <a:t>localStorage</a:t>
            </a:r>
            <a:endParaRPr lang="en-US" dirty="0" smtClean="0"/>
          </a:p>
          <a:p>
            <a:r>
              <a:rPr lang="en-US" dirty="0" smtClean="0"/>
              <a:t>Principals: “Origins”</a:t>
            </a:r>
          </a:p>
          <a:p>
            <a:pPr lvl="1"/>
            <a:r>
              <a:rPr lang="en-US" dirty="0" smtClean="0"/>
              <a:t>Mandatory access control</a:t>
            </a:r>
          </a:p>
          <a:p>
            <a:r>
              <a:rPr lang="en-US" dirty="0" smtClean="0"/>
              <a:t>Vulnerabilities</a:t>
            </a:r>
          </a:p>
          <a:p>
            <a:pPr lvl="1"/>
            <a:r>
              <a:rPr lang="en-US" dirty="0" smtClean="0"/>
              <a:t>Cross-site scripting</a:t>
            </a:r>
          </a:p>
          <a:p>
            <a:pPr lvl="1"/>
            <a:r>
              <a:rPr lang="en-US" dirty="0" smtClean="0"/>
              <a:t>Cross-site request forgery</a:t>
            </a:r>
          </a:p>
          <a:p>
            <a:pPr lvl="1"/>
            <a:r>
              <a:rPr lang="en-US" dirty="0" smtClean="0"/>
              <a:t>Cache history attacks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7989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Brower security model</a:t>
            </a:r>
            <a:endParaRPr lang="en-US" dirty="0"/>
          </a:p>
        </p:txBody>
      </p:sp>
      <p:sp>
        <p:nvSpPr>
          <p:cNvPr id="6" name="Content Placeholder 24" descr="Rectangle: Click to edit Master text styles&#10;Second level&#10;Third level&#10;Fourth level&#10;Fifth level"/>
          <p:cNvSpPr txBox="1">
            <a:spLocks/>
          </p:cNvSpPr>
          <p:nvPr/>
        </p:nvSpPr>
        <p:spPr>
          <a:xfrm>
            <a:off x="457200" y="4465637"/>
            <a:ext cx="8229600" cy="1935163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smtClean="0"/>
              <a:t>Each frame of a page has an origin</a:t>
            </a:r>
          </a:p>
          <a:p>
            <a:pPr lvl="1"/>
            <a:r>
              <a:rPr lang="en-US" sz="2000" smtClean="0"/>
              <a:t>Origin = protocol://host:port</a:t>
            </a:r>
          </a:p>
          <a:p>
            <a:r>
              <a:rPr lang="en-US" sz="2400" smtClean="0"/>
              <a:t>Frame can access its own origin</a:t>
            </a:r>
          </a:p>
          <a:p>
            <a:pPr lvl="1"/>
            <a:r>
              <a:rPr lang="en-US" sz="2000" smtClean="0">
                <a:ea typeface="ＭＳ Ｐゴシック" pitchFamily="-80" charset="-128"/>
              </a:rPr>
              <a:t>Network access, Read/write DOM, Storage (cookies)</a:t>
            </a:r>
          </a:p>
          <a:p>
            <a:r>
              <a:rPr lang="en-US" sz="2400" smtClean="0">
                <a:ea typeface="ＭＳ Ｐゴシック" pitchFamily="-80" charset="-128"/>
              </a:rPr>
              <a:t>Frame cannot access data associated with a different origin</a:t>
            </a:r>
          </a:p>
          <a:p>
            <a:pPr>
              <a:buFont typeface="Wingdings" pitchFamily="2" charset="2"/>
              <a:buNone/>
            </a:pP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447800" y="1676400"/>
            <a:ext cx="990600" cy="120032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A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8" name="Can 7"/>
          <p:cNvSpPr/>
          <p:nvPr/>
        </p:nvSpPr>
        <p:spPr>
          <a:xfrm>
            <a:off x="4724400" y="1312713"/>
            <a:ext cx="990600" cy="1104900"/>
          </a:xfrm>
          <a:prstGeom prst="can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b="1" dirty="0" smtClean="0">
                <a:solidFill>
                  <a:schemeClr val="tx1"/>
                </a:solidFill>
              </a:rPr>
              <a:t>A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9" name="Can 8"/>
          <p:cNvSpPr/>
          <p:nvPr/>
        </p:nvSpPr>
        <p:spPr>
          <a:xfrm>
            <a:off x="4740349" y="2733488"/>
            <a:ext cx="990600" cy="1104900"/>
          </a:xfrm>
          <a:prstGeom prst="can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b="1" dirty="0" smtClean="0">
                <a:solidFill>
                  <a:schemeClr val="tx1"/>
                </a:solidFill>
              </a:rPr>
              <a:t>B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514600" y="1676400"/>
            <a:ext cx="990600" cy="120032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781300" y="2057400"/>
            <a:ext cx="495300" cy="6463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A</a:t>
            </a:r>
          </a:p>
          <a:p>
            <a:endParaRPr lang="en-US" dirty="0"/>
          </a:p>
        </p:txBody>
      </p:sp>
      <p:sp>
        <p:nvSpPr>
          <p:cNvPr id="12" name="Line 21"/>
          <p:cNvSpPr>
            <a:spLocks noChangeShapeType="1"/>
          </p:cNvSpPr>
          <p:nvPr/>
        </p:nvSpPr>
        <p:spPr bwMode="auto">
          <a:xfrm>
            <a:off x="3352799" y="2815540"/>
            <a:ext cx="1387549" cy="470398"/>
          </a:xfrm>
          <a:prstGeom prst="line">
            <a:avLst/>
          </a:prstGeom>
          <a:noFill/>
          <a:ln w="76200">
            <a:solidFill>
              <a:srgbClr val="969696"/>
            </a:solidFill>
            <a:round/>
            <a:headEnd type="triangle" w="med" len="med"/>
            <a:tailEnd type="triangle" w="med" len="med"/>
          </a:ln>
        </p:spPr>
        <p:txBody>
          <a:bodyPr lIns="82296" tIns="41148" rIns="82296" bIns="41148"/>
          <a:lstStyle/>
          <a:p>
            <a:endParaRPr lang="en-US"/>
          </a:p>
        </p:txBody>
      </p:sp>
      <p:sp>
        <p:nvSpPr>
          <p:cNvPr id="13" name="Line 21"/>
          <p:cNvSpPr>
            <a:spLocks noChangeShapeType="1"/>
          </p:cNvSpPr>
          <p:nvPr/>
        </p:nvSpPr>
        <p:spPr bwMode="auto">
          <a:xfrm flipV="1">
            <a:off x="3238499" y="1865163"/>
            <a:ext cx="1501849" cy="317500"/>
          </a:xfrm>
          <a:prstGeom prst="line">
            <a:avLst/>
          </a:prstGeom>
          <a:noFill/>
          <a:ln w="76200">
            <a:solidFill>
              <a:srgbClr val="969696"/>
            </a:solidFill>
            <a:round/>
            <a:headEnd type="triangle" w="med" len="med"/>
            <a:tailEnd type="triangle" w="med" len="med"/>
          </a:ln>
        </p:spPr>
        <p:txBody>
          <a:bodyPr lIns="82296" tIns="41148" rIns="82296" bIns="41148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5692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Components of browser security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167716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Frame-Frame relationships</a:t>
            </a:r>
          </a:p>
          <a:p>
            <a:pPr lvl="1"/>
            <a:r>
              <a:rPr lang="en-US" dirty="0" err="1" smtClean="0"/>
              <a:t>canScript</a:t>
            </a:r>
            <a:r>
              <a:rPr lang="en-US" dirty="0" smtClean="0"/>
              <a:t>(A,B)</a:t>
            </a:r>
          </a:p>
          <a:p>
            <a:pPr lvl="2"/>
            <a:r>
              <a:rPr lang="en-US" dirty="0" smtClean="0"/>
              <a:t>Can Frame A execute a script that manipulates arbitrary/nontrivial DOM elements of Frame B?</a:t>
            </a:r>
          </a:p>
          <a:p>
            <a:pPr lvl="1"/>
            <a:r>
              <a:rPr lang="en-US" dirty="0" err="1" smtClean="0"/>
              <a:t>canNavigate</a:t>
            </a:r>
            <a:r>
              <a:rPr lang="en-US" dirty="0" smtClean="0"/>
              <a:t>(A,B)</a:t>
            </a:r>
          </a:p>
          <a:p>
            <a:pPr lvl="2"/>
            <a:r>
              <a:rPr lang="en-US" dirty="0" smtClean="0"/>
              <a:t>Can Frame A change the origin of content for Frame B?</a:t>
            </a:r>
          </a:p>
          <a:p>
            <a:r>
              <a:rPr lang="en-US" dirty="0" smtClean="0"/>
              <a:t>Frame-principal relationships</a:t>
            </a:r>
          </a:p>
          <a:p>
            <a:pPr lvl="1"/>
            <a:r>
              <a:rPr lang="en-US" dirty="0" err="1" smtClean="0"/>
              <a:t>readCookie</a:t>
            </a:r>
            <a:r>
              <a:rPr lang="en-US" dirty="0" smtClean="0"/>
              <a:t>(A,S), </a:t>
            </a:r>
            <a:r>
              <a:rPr lang="en-US" dirty="0" err="1" smtClean="0"/>
              <a:t>writeCookie</a:t>
            </a:r>
            <a:r>
              <a:rPr lang="en-US" dirty="0" smtClean="0"/>
              <a:t>(A,S)</a:t>
            </a:r>
          </a:p>
          <a:p>
            <a:pPr lvl="2"/>
            <a:r>
              <a:rPr lang="en-US" dirty="0" smtClean="0"/>
              <a:t>Can Frame A read/write cookies from site S?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43000" y="5756564"/>
            <a:ext cx="6858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See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code.google.com/p/browsersec/wiki/Part1</a:t>
            </a:r>
            <a:endParaRPr lang="en-US" dirty="0"/>
          </a:p>
          <a:p>
            <a:r>
              <a:rPr lang="en-US" dirty="0" smtClean="0">
                <a:hlinkClick r:id="rId3"/>
              </a:rPr>
              <a:t>      https</a:t>
            </a:r>
            <a:r>
              <a:rPr lang="en-US" dirty="0">
                <a:hlinkClick r:id="rId3"/>
              </a:rPr>
              <a:t>://</a:t>
            </a:r>
            <a:r>
              <a:rPr lang="en-US" dirty="0" smtClean="0">
                <a:hlinkClick r:id="rId3"/>
              </a:rPr>
              <a:t>code.google.com/p/browsersec/wiki/Part2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01416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/>
          <p:cNvSpPr txBox="1">
            <a:spLocks/>
          </p:cNvSpPr>
          <p:nvPr/>
        </p:nvSpPr>
        <p:spPr>
          <a:xfrm>
            <a:off x="457200" y="157163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window.postMessage</a:t>
            </a:r>
            <a:endParaRPr lang="en-US"/>
          </a:p>
        </p:txBody>
      </p:sp>
      <p:sp>
        <p:nvSpPr>
          <p:cNvPr id="5" name="Content Placeholder 4" descr="Rectangle: Click to edit Master text styles&#10;Second level&#10;Third level&#10;Fourth level&#10;Fifth level"/>
          <p:cNvSpPr txBox="1">
            <a:spLocks/>
          </p:cNvSpPr>
          <p:nvPr/>
        </p:nvSpPr>
        <p:spPr>
          <a:xfrm>
            <a:off x="457200" y="1482725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New API for inter-frame communication</a:t>
            </a:r>
            <a:endParaRPr lang="en-US" altLang="ko-KR" smtClean="0"/>
          </a:p>
          <a:p>
            <a:pPr lvl="1"/>
            <a:r>
              <a:rPr lang="en-US" altLang="ko-KR" smtClean="0">
                <a:ea typeface="ＭＳ Ｐゴシック" pitchFamily="-80" charset="-128"/>
              </a:rPr>
              <a:t>Supported in latest betas of many browsers</a:t>
            </a:r>
          </a:p>
          <a:p>
            <a:pPr lvl="1">
              <a:buFont typeface="Wingdings" pitchFamily="2" charset="2"/>
              <a:buNone/>
            </a:pPr>
            <a:endParaRPr lang="en-US" altLang="ko-KR" smtClean="0">
              <a:ea typeface="ＭＳ Ｐゴシック" pitchFamily="-80" charset="-128"/>
            </a:endParaRPr>
          </a:p>
          <a:p>
            <a:pPr lvl="1"/>
            <a:endParaRPr lang="en-US" altLang="ko-KR" smtClean="0">
              <a:ea typeface="ＭＳ Ｐゴシック" pitchFamily="-80" charset="-128"/>
            </a:endParaRPr>
          </a:p>
          <a:p>
            <a:pPr lvl="1"/>
            <a:r>
              <a:rPr lang="en-US" altLang="ko-KR" smtClean="0">
                <a:ea typeface="ＭＳ Ｐゴシック" pitchFamily="-80" charset="-128"/>
              </a:rPr>
              <a:t>A network-like channel between frames</a:t>
            </a:r>
            <a:endParaRPr lang="en-US" altLang="ko-KR">
              <a:ea typeface="ＭＳ Ｐゴシック" pitchFamily="-80" charset="-128"/>
            </a:endParaRPr>
          </a:p>
        </p:txBody>
      </p:sp>
      <p:pic>
        <p:nvPicPr>
          <p:cNvPr id="6" name="Picture 62" descr="safari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86200" y="2701925"/>
            <a:ext cx="5334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4" descr="firefox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71800" y="2701925"/>
            <a:ext cx="533400" cy="51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65" descr="opera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876800" y="2701925"/>
            <a:ext cx="533400" cy="466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130" descr="ie-6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057400" y="2701925"/>
            <a:ext cx="5334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10" descr="chrome-logo.png"/>
          <p:cNvPicPr>
            <a:picLocks noChangeAspect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003925" y="2701925"/>
            <a:ext cx="549275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248400" y="4378325"/>
            <a:ext cx="1676400" cy="2003425"/>
          </a:xfrm>
          <a:prstGeom prst="rect">
            <a:avLst/>
          </a:prstGeom>
          <a:noFill/>
          <a:ln w="12700">
            <a:noFill/>
            <a:miter lim="800000"/>
            <a:headEnd/>
            <a:tailEnd type="none" w="lg" len="med"/>
          </a:ln>
        </p:spPr>
      </p:pic>
      <p:sp>
        <p:nvSpPr>
          <p:cNvPr id="12" name="Right Arrow 5"/>
          <p:cNvSpPr>
            <a:spLocks noChangeArrowheads="1"/>
          </p:cNvSpPr>
          <p:nvPr/>
        </p:nvSpPr>
        <p:spPr bwMode="auto">
          <a:xfrm>
            <a:off x="4343400" y="4835525"/>
            <a:ext cx="1905000" cy="768350"/>
          </a:xfrm>
          <a:prstGeom prst="rightArrow">
            <a:avLst>
              <a:gd name="adj1" fmla="val 50000"/>
              <a:gd name="adj2" fmla="val 49989"/>
            </a:avLst>
          </a:prstGeom>
          <a:noFill/>
          <a:ln w="38100">
            <a:solidFill>
              <a:srgbClr val="009900"/>
            </a:solidFill>
            <a:round/>
            <a:headEnd/>
            <a:tailEnd type="triangle" w="lg" len="med"/>
          </a:ln>
        </p:spPr>
        <p:txBody>
          <a:bodyPr wrap="none" anchor="ctr"/>
          <a:lstStyle/>
          <a:p>
            <a:pPr algn="ctr"/>
            <a:r>
              <a:rPr lang="en-US">
                <a:solidFill>
                  <a:srgbClr val="009900"/>
                </a:solidFill>
              </a:rPr>
              <a:t>Add a contact</a:t>
            </a:r>
          </a:p>
        </p:txBody>
      </p:sp>
      <p:sp>
        <p:nvSpPr>
          <p:cNvPr id="13" name="Right Arrow 6"/>
          <p:cNvSpPr>
            <a:spLocks noChangeArrowheads="1"/>
          </p:cNvSpPr>
          <p:nvPr/>
        </p:nvSpPr>
        <p:spPr bwMode="auto">
          <a:xfrm flipH="1">
            <a:off x="4343400" y="5656263"/>
            <a:ext cx="1828800" cy="704850"/>
          </a:xfrm>
          <a:prstGeom prst="rightArrow">
            <a:avLst>
              <a:gd name="adj1" fmla="val 50000"/>
              <a:gd name="adj2" fmla="val 49946"/>
            </a:avLst>
          </a:prstGeom>
          <a:noFill/>
          <a:ln w="38100">
            <a:solidFill>
              <a:srgbClr val="009900"/>
            </a:solidFill>
            <a:round/>
            <a:headEnd/>
            <a:tailEnd type="triangle" w="lg" len="med"/>
          </a:ln>
        </p:spPr>
        <p:txBody>
          <a:bodyPr wrap="none" anchor="ctr"/>
          <a:lstStyle/>
          <a:p>
            <a:pPr algn="ctr"/>
            <a:r>
              <a:rPr lang="en-US">
                <a:solidFill>
                  <a:srgbClr val="009900"/>
                </a:solidFill>
              </a:rPr>
              <a:t>Share contacts</a:t>
            </a:r>
          </a:p>
        </p:txBody>
      </p:sp>
      <p:sp>
        <p:nvSpPr>
          <p:cNvPr id="14" name="Rectangle 8"/>
          <p:cNvSpPr>
            <a:spLocks noChangeArrowheads="1"/>
          </p:cNvSpPr>
          <p:nvPr/>
        </p:nvSpPr>
        <p:spPr bwMode="auto">
          <a:xfrm>
            <a:off x="1268413" y="4302125"/>
            <a:ext cx="6961187" cy="2286000"/>
          </a:xfrm>
          <a:prstGeom prst="rect">
            <a:avLst/>
          </a:prstGeom>
          <a:noFill/>
          <a:ln w="38100">
            <a:solidFill>
              <a:srgbClr val="009900"/>
            </a:solidFill>
            <a:round/>
            <a:headEnd/>
            <a:tailEnd type="triangle" w="lg" len="med"/>
          </a:ln>
        </p:spPr>
        <p:txBody>
          <a:bodyPr wrap="none"/>
          <a:lstStyle/>
          <a:p>
            <a:endParaRPr lang="en-US"/>
          </a:p>
        </p:txBody>
      </p:sp>
      <p:pic>
        <p:nvPicPr>
          <p:cNvPr id="15" name="Picture 28"/>
          <p:cNvPicPr>
            <a:picLocks noChangeAspect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057400" y="5327650"/>
            <a:ext cx="1752600" cy="658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9768140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7"/>
          <p:cNvSpPr>
            <a:spLocks noChangeArrowheads="1"/>
          </p:cNvSpPr>
          <p:nvPr/>
        </p:nvSpPr>
        <p:spPr bwMode="auto">
          <a:xfrm>
            <a:off x="990600" y="3200400"/>
            <a:ext cx="7772400" cy="1600200"/>
          </a:xfrm>
          <a:prstGeom prst="rect">
            <a:avLst/>
          </a:prstGeom>
          <a:solidFill>
            <a:srgbClr val="EAEAEA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" name="Rectangle 7"/>
          <p:cNvSpPr>
            <a:spLocks noChangeArrowheads="1"/>
          </p:cNvSpPr>
          <p:nvPr/>
        </p:nvSpPr>
        <p:spPr bwMode="auto">
          <a:xfrm>
            <a:off x="990600" y="1920875"/>
            <a:ext cx="7772400" cy="838200"/>
          </a:xfrm>
          <a:prstGeom prst="rect">
            <a:avLst/>
          </a:prstGeom>
          <a:solidFill>
            <a:srgbClr val="EAEAEA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609600" y="304800"/>
            <a:ext cx="77724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postMessage syntax</a:t>
            </a:r>
            <a:endParaRPr lang="en-US" dirty="0"/>
          </a:p>
        </p:txBody>
      </p:sp>
      <p:sp>
        <p:nvSpPr>
          <p:cNvPr id="7" name="Content Placeholder 2" descr="Rectangle: Click to edit Master text styles&#10;Second level&#10;Third level&#10;Fourth level&#10;Fifth level"/>
          <p:cNvSpPr txBox="1">
            <a:spLocks/>
          </p:cNvSpPr>
          <p:nvPr/>
        </p:nvSpPr>
        <p:spPr>
          <a:xfrm>
            <a:off x="609600" y="1600200"/>
            <a:ext cx="7772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Wingdings" pitchFamily="2" charset="2"/>
              <a:buNone/>
            </a:pPr>
            <a:endParaRPr lang="en-US" sz="2000" smtClean="0">
              <a:latin typeface="Consolas" pitchFamily="49" charset="0"/>
              <a:ea typeface="ＭＳ Ｐゴシック" pitchFamily="-80" charset="-128"/>
            </a:endParaRPr>
          </a:p>
          <a:p>
            <a:pPr lvl="1">
              <a:buFont typeface="Wingdings" pitchFamily="2" charset="2"/>
              <a:buNone/>
            </a:pPr>
            <a:r>
              <a:rPr lang="en-US" sz="2000" smtClean="0">
                <a:latin typeface="Consolas" pitchFamily="49" charset="0"/>
                <a:ea typeface="ＭＳ Ｐゴシック" pitchFamily="-80" charset="-128"/>
              </a:rPr>
              <a:t>frames[0].postMessage("Attack at dawn!",</a:t>
            </a:r>
          </a:p>
          <a:p>
            <a:pPr lvl="1">
              <a:buFont typeface="Wingdings" pitchFamily="2" charset="2"/>
              <a:buNone/>
            </a:pPr>
            <a:r>
              <a:rPr lang="en-US" sz="2000" smtClean="0">
                <a:latin typeface="Consolas" pitchFamily="49" charset="0"/>
                <a:ea typeface="ＭＳ Ｐゴシック" pitchFamily="-80" charset="-128"/>
              </a:rPr>
              <a:t>                      "http://b.com/");</a:t>
            </a:r>
          </a:p>
          <a:p>
            <a:pPr lvl="1"/>
            <a:endParaRPr lang="en-US" smtClean="0">
              <a:ea typeface="ＭＳ Ｐゴシック" pitchFamily="-80" charset="-128"/>
            </a:endParaRPr>
          </a:p>
          <a:p>
            <a:pPr lvl="1">
              <a:buFont typeface="Wingdings" pitchFamily="2" charset="2"/>
              <a:buNone/>
            </a:pPr>
            <a:r>
              <a:rPr lang="en-US" sz="2000" smtClean="0">
                <a:latin typeface="Consolas" pitchFamily="49" charset="0"/>
                <a:ea typeface="ＭＳ Ｐゴシック" pitchFamily="-80" charset="-128"/>
              </a:rPr>
              <a:t>window.addEventListener("message", function (e) {</a:t>
            </a:r>
          </a:p>
          <a:p>
            <a:pPr lvl="1">
              <a:buFont typeface="Wingdings" pitchFamily="2" charset="2"/>
              <a:buNone/>
            </a:pPr>
            <a:r>
              <a:rPr lang="en-US" sz="2000" smtClean="0">
                <a:latin typeface="Consolas" pitchFamily="49" charset="0"/>
                <a:ea typeface="ＭＳ Ｐゴシック" pitchFamily="-80" charset="-128"/>
              </a:rPr>
              <a:t>  if (e.origin == "http://a.com") {</a:t>
            </a:r>
          </a:p>
          <a:p>
            <a:pPr lvl="1">
              <a:buFont typeface="Wingdings" pitchFamily="2" charset="2"/>
              <a:buNone/>
            </a:pPr>
            <a:r>
              <a:rPr lang="en-US" sz="2000" smtClean="0">
                <a:latin typeface="Consolas" pitchFamily="49" charset="0"/>
                <a:ea typeface="ＭＳ Ｐゴシック" pitchFamily="-80" charset="-128"/>
              </a:rPr>
              <a:t>    ... e.data ... }</a:t>
            </a:r>
          </a:p>
          <a:p>
            <a:pPr lvl="1">
              <a:buFont typeface="Wingdings" pitchFamily="2" charset="2"/>
              <a:buNone/>
            </a:pPr>
            <a:r>
              <a:rPr lang="en-US" sz="2000" smtClean="0">
                <a:latin typeface="Consolas" pitchFamily="49" charset="0"/>
                <a:ea typeface="ＭＳ Ｐゴシック" pitchFamily="-80" charset="-128"/>
              </a:rPr>
              <a:t>}, false);</a:t>
            </a:r>
          </a:p>
          <a:p>
            <a:endParaRPr lang="en-US"/>
          </a:p>
        </p:txBody>
      </p:sp>
      <p:pic>
        <p:nvPicPr>
          <p:cNvPr id="9" name="Picture 12" descr="a.com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3000" y="4964113"/>
            <a:ext cx="2616200" cy="163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13" descr="b.com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40400" y="4964113"/>
            <a:ext cx="2616200" cy="163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1" name="Straight Arrow Connector 14"/>
          <p:cNvCxnSpPr>
            <a:cxnSpLocks noChangeShapeType="1"/>
          </p:cNvCxnSpPr>
          <p:nvPr/>
        </p:nvCxnSpPr>
        <p:spPr bwMode="auto">
          <a:xfrm>
            <a:off x="3505200" y="5751513"/>
            <a:ext cx="2514600" cy="1587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12" name="TextBox 15"/>
          <p:cNvSpPr txBox="1">
            <a:spLocks noChangeArrowheads="1"/>
          </p:cNvSpPr>
          <p:nvPr/>
        </p:nvSpPr>
        <p:spPr bwMode="auto">
          <a:xfrm>
            <a:off x="3871913" y="5351463"/>
            <a:ext cx="1995487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Attack at dawn! </a:t>
            </a:r>
          </a:p>
        </p:txBody>
      </p:sp>
    </p:spTree>
    <p:extLst>
      <p:ext uri="{BB962C8B-B14F-4D97-AF65-F5344CB8AC3E}">
        <p14:creationId xmlns:p14="http://schemas.microsoft.com/office/powerpoint/2010/main" val="38647639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Frames can be bad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01083" y="1440921"/>
            <a:ext cx="4857750" cy="4834467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 smtClean="0"/>
              <a:t>Guninski</a:t>
            </a:r>
            <a:r>
              <a:rPr lang="en-US" dirty="0" smtClean="0"/>
              <a:t> attack:</a:t>
            </a:r>
          </a:p>
          <a:p>
            <a:pPr lvl="1"/>
            <a:r>
              <a:rPr lang="en-US" dirty="0" smtClean="0"/>
              <a:t>The user reads a popular blog that displays a Flash advertisement provided by </a:t>
            </a:r>
            <a:r>
              <a:rPr lang="en-US" dirty="0" err="1" smtClean="0"/>
              <a:t>attacker.com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The user opens a new window to </a:t>
            </a:r>
            <a:r>
              <a:rPr lang="en-US" dirty="0" err="1" smtClean="0"/>
              <a:t>bank.com</a:t>
            </a:r>
            <a:r>
              <a:rPr lang="en-US" dirty="0" smtClean="0"/>
              <a:t>, which displays its password field in a frame.</a:t>
            </a:r>
          </a:p>
          <a:p>
            <a:pPr lvl="1"/>
            <a:r>
              <a:rPr lang="en-US" dirty="0" smtClean="0"/>
              <a:t>The malicious advertisement navigates the password frame to https://</a:t>
            </a:r>
            <a:r>
              <a:rPr lang="en-US" dirty="0" err="1" smtClean="0"/>
              <a:t>attacker.com</a:t>
            </a:r>
            <a:r>
              <a:rPr lang="en-US" dirty="0" smtClean="0"/>
              <a:t>/. The location bar still reads </a:t>
            </a:r>
            <a:r>
              <a:rPr lang="en-US" dirty="0" err="1" smtClean="0"/>
              <a:t>bank.com</a:t>
            </a:r>
            <a:r>
              <a:rPr lang="en-US" dirty="0" smtClean="0"/>
              <a:t> and the lock icon is not removed.</a:t>
            </a:r>
          </a:p>
          <a:p>
            <a:pPr lvl="1"/>
            <a:r>
              <a:rPr lang="en-US" dirty="0" smtClean="0"/>
              <a:t>The user enters his or her password, which is then submitted to </a:t>
            </a:r>
            <a:r>
              <a:rPr lang="en-US" dirty="0" err="1" smtClean="0"/>
              <a:t>attacker.com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5" name="Content Placeholder 4" descr="adsense.png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3272" b="-63272"/>
          <a:stretch>
            <a:fillRect/>
          </a:stretch>
        </p:blipFill>
        <p:spPr>
          <a:xfrm>
            <a:off x="4931833" y="1600200"/>
            <a:ext cx="4038600" cy="4525963"/>
          </a:xfrm>
        </p:spPr>
      </p:pic>
    </p:spTree>
    <p:extLst>
      <p:ext uri="{BB962C8B-B14F-4D97-AF65-F5344CB8AC3E}">
        <p14:creationId xmlns:p14="http://schemas.microsoft.com/office/powerpoint/2010/main" val="763349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fix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Major changes to browser security models incorporated in later revisions:</a:t>
            </a:r>
          </a:p>
          <a:p>
            <a:pPr lvl="1"/>
            <a:r>
              <a:rPr lang="en-US" dirty="0" smtClean="0"/>
              <a:t>A frame can only navigate to descendants</a:t>
            </a:r>
          </a:p>
          <a:p>
            <a:pPr lvl="1"/>
            <a:r>
              <a:rPr lang="en-US" dirty="0" smtClean="0"/>
              <a:t>A frame can navigate only its children</a:t>
            </a:r>
          </a:p>
          <a:p>
            <a:r>
              <a:rPr lang="en-US" dirty="0" smtClean="0"/>
              <a:t>However, still out there!</a:t>
            </a:r>
          </a:p>
          <a:p>
            <a:pPr lvl="1"/>
            <a:r>
              <a:rPr lang="en-US" dirty="0" smtClean="0"/>
              <a:t>Internet explorer 6 and safari 3 are the major remaining culprits.</a:t>
            </a:r>
          </a:p>
          <a:p>
            <a:pPr lvl="1"/>
            <a:r>
              <a:rPr lang="en-US" dirty="0" smtClean="0"/>
              <a:t>However, some “features” of flash can leave similar vulnerabilities in later IE versions.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7431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Legacy Browsers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tabl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714500"/>
            <a:ext cx="8229600" cy="4663439"/>
          </a:xfrm>
          <a:prstGeom prst="rect">
            <a:avLst/>
          </a:prstGeom>
        </p:spPr>
      </p:pic>
      <p:pic>
        <p:nvPicPr>
          <p:cNvPr id="5" name="Picture 4" descr="safari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7375" y="4826000"/>
            <a:ext cx="5334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 descr="ie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9588" y="2181225"/>
            <a:ext cx="6858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 descr="firefox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98488" y="4324350"/>
            <a:ext cx="533400" cy="51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7" descr="opera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65150" y="5383213"/>
            <a:ext cx="533400" cy="466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8" descr="logo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65150" y="5829300"/>
            <a:ext cx="6096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9" descr="ie-64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65150" y="3803650"/>
            <a:ext cx="5334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1" name="Group 10"/>
          <p:cNvGrpSpPr>
            <a:grpSpLocks/>
          </p:cNvGrpSpPr>
          <p:nvPr/>
        </p:nvGrpSpPr>
        <p:grpSpPr bwMode="auto">
          <a:xfrm>
            <a:off x="500063" y="2671763"/>
            <a:ext cx="685800" cy="685800"/>
            <a:chOff x="192" y="1310"/>
            <a:chExt cx="480" cy="480"/>
          </a:xfrm>
        </p:grpSpPr>
        <p:pic>
          <p:nvPicPr>
            <p:cNvPr id="15" name="Picture 14" descr="ie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92" y="1310"/>
              <a:ext cx="480" cy="4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6" name="Picture 15" descr="do-not-enter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493" y="1605"/>
              <a:ext cx="96" cy="9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2" name="Picture 11" descr="ie-64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87375" y="3292475"/>
            <a:ext cx="5334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12" descr="flashjava"/>
          <p:cNvPicPr>
            <a:picLocks noChangeAspect="1" noChangeArrowheads="1"/>
          </p:cNvPicPr>
          <p:nvPr/>
        </p:nvPicPr>
        <p:blipFill>
          <a:blip r:embed="rId10" cstate="print"/>
          <a:srcRect r="52881"/>
          <a:stretch>
            <a:fillRect/>
          </a:stretch>
        </p:blipFill>
        <p:spPr bwMode="auto">
          <a:xfrm>
            <a:off x="869950" y="3967163"/>
            <a:ext cx="34925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7774041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Web vulnerabilities (</a:t>
            </a:r>
            <a:r>
              <a:rPr lang="en-US" dirty="0" err="1" smtClean="0"/>
              <a:t>cont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 descr="http://securityintelligence.com/wp-content/uploads/2013/09/Figure-6-Web-Application-Vulnerabilities-by-Attack-Technique-2009-2013-H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108" y="1297336"/>
            <a:ext cx="7469761" cy="5454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92150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TLS (or https)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TLS is one of the more prominent internet security protocols.</a:t>
            </a:r>
          </a:p>
          <a:p>
            <a:pPr lvl="1"/>
            <a:r>
              <a:rPr lang="en-US" dirty="0" smtClean="0"/>
              <a:t>Transport-level on top of TCP</a:t>
            </a:r>
          </a:p>
          <a:p>
            <a:r>
              <a:rPr lang="en-US" dirty="0" smtClean="0"/>
              <a:t>Good example of practical application of cryptography</a:t>
            </a:r>
          </a:p>
          <a:p>
            <a:r>
              <a:rPr lang="en-US" dirty="0" smtClean="0"/>
              <a:t>End-to-end protocol: it secures communication from originating client to intended server destination</a:t>
            </a:r>
          </a:p>
          <a:p>
            <a:pPr lvl="1"/>
            <a:r>
              <a:rPr lang="en-US" dirty="0" smtClean="0"/>
              <a:t>No need to trust intermediaries </a:t>
            </a:r>
          </a:p>
          <a:p>
            <a:r>
              <a:rPr lang="en-US" dirty="0" smtClean="0"/>
              <a:t>Has API which is similar to “socket” interface used for normal network programming. </a:t>
            </a:r>
          </a:p>
          <a:p>
            <a:pPr lvl="1"/>
            <a:r>
              <a:rPr lang="en-US" dirty="0" smtClean="0"/>
              <a:t>So fairly easy to use.</a:t>
            </a:r>
          </a:p>
        </p:txBody>
      </p:sp>
    </p:spTree>
    <p:extLst>
      <p:ext uri="{BB962C8B-B14F-4D97-AF65-F5344CB8AC3E}">
        <p14:creationId xmlns:p14="http://schemas.microsoft.com/office/powerpoint/2010/main" val="30397632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SSL/TSL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SSL = Secure Sockets Layer (the old version)</a:t>
            </a:r>
          </a:p>
          <a:p>
            <a:r>
              <a:rPr lang="en-US" sz="2800" dirty="0" smtClean="0"/>
              <a:t>TLS = Transport Layer Security (current standard)</a:t>
            </a:r>
          </a:p>
          <a:p>
            <a:pPr lvl="1"/>
            <a:r>
              <a:rPr lang="en-US" sz="2400" dirty="0" smtClean="0"/>
              <a:t>Terms are often used interchangeably at this point</a:t>
            </a:r>
          </a:p>
          <a:p>
            <a:r>
              <a:rPr lang="en-US" sz="2800" dirty="0" smtClean="0"/>
              <a:t>Big picture: Add security to ANY application that uses TCP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712" y="3597797"/>
            <a:ext cx="4824536" cy="2528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8422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Normal browsing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5"/>
          <p:cNvPicPr>
            <a:picLocks noChangeAspect="1"/>
          </p:cNvPicPr>
          <p:nvPr/>
        </p:nvPicPr>
        <p:blipFill>
          <a:blip r:embed="rId2"/>
          <a:srcRect l="-17591" r="-17591"/>
          <a:stretch>
            <a:fillRect/>
          </a:stretch>
        </p:blipFill>
        <p:spPr>
          <a:xfrm>
            <a:off x="457200" y="2057401"/>
            <a:ext cx="8229600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1672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TSL: add the “s”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/>
          <a:srcRect l="-16939" r="-16939"/>
          <a:stretch>
            <a:fillRect/>
          </a:stretch>
        </p:blipFill>
        <p:spPr>
          <a:xfrm>
            <a:off x="457200" y="2057401"/>
            <a:ext cx="8229600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2652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When is it safe?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4" descr="bank-of-the-west-real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113241" y="1417638"/>
            <a:ext cx="5275743" cy="2827338"/>
          </a:xfrm>
          <a:prstGeom prst="rect">
            <a:avLst/>
          </a:prstGeom>
        </p:spPr>
      </p:pic>
      <p:pic>
        <p:nvPicPr>
          <p:cNvPr id="5" name="Content Placeholder 4" descr="bank-of-the-west-phish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4325409" y="4040450"/>
            <a:ext cx="4575175" cy="2451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5268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status bar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 smtClean="0">
              <a:ea typeface="굴림" pitchFamily="34" charset="-128"/>
            </a:endParaRPr>
          </a:p>
          <a:p>
            <a:endParaRPr lang="en-US" altLang="ko-KR" dirty="0">
              <a:ea typeface="굴림" pitchFamily="34" charset="-128"/>
            </a:endParaRPr>
          </a:p>
          <a:p>
            <a:r>
              <a:rPr lang="en-US" altLang="ko-KR" dirty="0" smtClean="0">
                <a:ea typeface="굴림" pitchFamily="34" charset="-128"/>
              </a:rPr>
              <a:t>Trivially </a:t>
            </a:r>
            <a:r>
              <a:rPr lang="en-US" altLang="ko-KR" dirty="0" err="1" smtClean="0">
                <a:ea typeface="굴림" pitchFamily="34" charset="-128"/>
              </a:rPr>
              <a:t>spoofable</a:t>
            </a:r>
            <a:r>
              <a:rPr lang="en-US" altLang="ko-KR" dirty="0" smtClean="0">
                <a:ea typeface="굴림" pitchFamily="34" charset="-128"/>
              </a:rPr>
              <a:t>!</a:t>
            </a:r>
          </a:p>
          <a:p>
            <a:pPr lvl="1">
              <a:spcBef>
                <a:spcPct val="80000"/>
              </a:spcBef>
              <a:buFont typeface="Wingdings" pitchFamily="2" charset="2"/>
              <a:buNone/>
            </a:pPr>
            <a:r>
              <a:rPr lang="en-US" altLang="ko-KR" sz="2400" dirty="0" smtClean="0">
                <a:ea typeface="굴림" pitchFamily="34" charset="-128"/>
              </a:rPr>
              <a:t>&lt;a </a:t>
            </a:r>
            <a:r>
              <a:rPr lang="en-US" altLang="ko-KR" sz="2400" dirty="0" err="1" smtClean="0">
                <a:ea typeface="굴림" pitchFamily="34" charset="-128"/>
              </a:rPr>
              <a:t>href</a:t>
            </a:r>
            <a:r>
              <a:rPr lang="en-US" altLang="ko-KR" sz="2400" dirty="0" smtClean="0">
                <a:ea typeface="굴림" pitchFamily="34" charset="-128"/>
              </a:rPr>
              <a:t>=“http://</a:t>
            </a:r>
            <a:r>
              <a:rPr lang="en-US" altLang="ko-KR" sz="2400" dirty="0" err="1" smtClean="0">
                <a:ea typeface="굴림" pitchFamily="34" charset="-128"/>
              </a:rPr>
              <a:t>www.paypal.com</a:t>
            </a:r>
            <a:r>
              <a:rPr lang="en-US" altLang="ko-KR" sz="2400" dirty="0" smtClean="0">
                <a:ea typeface="굴림" pitchFamily="34" charset="-128"/>
              </a:rPr>
              <a:t>/”</a:t>
            </a:r>
          </a:p>
          <a:p>
            <a:pPr lvl="1">
              <a:buFont typeface="Wingdings" pitchFamily="2" charset="2"/>
              <a:buNone/>
            </a:pPr>
            <a:r>
              <a:rPr lang="en-US" altLang="ko-KR" sz="2400" dirty="0" smtClean="0">
                <a:ea typeface="굴림" pitchFamily="34" charset="-128"/>
              </a:rPr>
              <a:t>	        </a:t>
            </a:r>
            <a:r>
              <a:rPr lang="en-US" altLang="ko-KR" sz="2400" dirty="0" err="1" smtClean="0">
                <a:solidFill>
                  <a:srgbClr val="CC3300"/>
                </a:solidFill>
                <a:ea typeface="굴림" pitchFamily="34" charset="-128"/>
              </a:rPr>
              <a:t>onclick</a:t>
            </a:r>
            <a:r>
              <a:rPr lang="en-US" altLang="ko-KR" sz="2400" dirty="0" smtClean="0">
                <a:solidFill>
                  <a:srgbClr val="CC3300"/>
                </a:solidFill>
                <a:ea typeface="굴림" pitchFamily="34" charset="-128"/>
              </a:rPr>
              <a:t>=“</a:t>
            </a:r>
            <a:r>
              <a:rPr lang="en-US" altLang="ko-KR" sz="2400" dirty="0" err="1" smtClean="0">
                <a:solidFill>
                  <a:srgbClr val="CC3300"/>
                </a:solidFill>
                <a:ea typeface="굴림" pitchFamily="34" charset="-128"/>
              </a:rPr>
              <a:t>this.href</a:t>
            </a:r>
            <a:r>
              <a:rPr lang="en-US" altLang="ko-KR" sz="2400" dirty="0" smtClean="0">
                <a:solidFill>
                  <a:srgbClr val="CC3300"/>
                </a:solidFill>
                <a:ea typeface="굴림" pitchFamily="34" charset="-128"/>
              </a:rPr>
              <a:t> = ‘http://</a:t>
            </a:r>
            <a:r>
              <a:rPr lang="en-US" altLang="ko-KR" sz="2400" dirty="0" err="1" smtClean="0">
                <a:solidFill>
                  <a:srgbClr val="CC3300"/>
                </a:solidFill>
                <a:ea typeface="굴림" pitchFamily="34" charset="-128"/>
              </a:rPr>
              <a:t>www.evil.com</a:t>
            </a:r>
            <a:r>
              <a:rPr lang="en-US" altLang="ko-KR" sz="2400" dirty="0" smtClean="0">
                <a:solidFill>
                  <a:srgbClr val="CC3300"/>
                </a:solidFill>
                <a:ea typeface="굴림" pitchFamily="34" charset="-128"/>
              </a:rPr>
              <a:t>/’;”&gt;</a:t>
            </a:r>
          </a:p>
          <a:p>
            <a:pPr lvl="1">
              <a:buFont typeface="Wingdings" pitchFamily="2" charset="2"/>
              <a:buNone/>
            </a:pPr>
            <a:r>
              <a:rPr lang="en-US" altLang="ko-KR" sz="2400" dirty="0" smtClean="0">
                <a:ea typeface="굴림" pitchFamily="34" charset="-128"/>
              </a:rPr>
              <a:t>     PayPal&lt;/a&gt;</a:t>
            </a:r>
          </a:p>
          <a:p>
            <a:endParaRPr lang="en-US" dirty="0"/>
          </a:p>
        </p:txBody>
      </p:sp>
      <p:grpSp>
        <p:nvGrpSpPr>
          <p:cNvPr id="4" name="Group 10"/>
          <p:cNvGrpSpPr>
            <a:grpSpLocks/>
          </p:cNvGrpSpPr>
          <p:nvPr/>
        </p:nvGrpSpPr>
        <p:grpSpPr bwMode="auto">
          <a:xfrm>
            <a:off x="912283" y="1828800"/>
            <a:ext cx="6477000" cy="762000"/>
            <a:chOff x="528" y="1200"/>
            <a:chExt cx="4080" cy="480"/>
          </a:xfrm>
        </p:grpSpPr>
        <p:pic>
          <p:nvPicPr>
            <p:cNvPr id="5" name="Picture 8"/>
            <p:cNvPicPr>
              <a:picLocks noChangeAspect="1" noChangeArrowheads="1"/>
            </p:cNvPicPr>
            <p:nvPr/>
          </p:nvPicPr>
          <p:blipFill>
            <a:blip r:embed="rId2" cstate="print"/>
            <a:srcRect t="87500" r="36719" b="4167"/>
            <a:stretch>
              <a:fillRect/>
            </a:stretch>
          </p:blipFill>
          <p:spPr bwMode="auto">
            <a:xfrm>
              <a:off x="720" y="1200"/>
              <a:ext cx="3888" cy="384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 type="none" w="lg" len="med"/>
            </a:ln>
            <a:effectLst/>
          </p:spPr>
        </p:pic>
        <p:sp>
          <p:nvSpPr>
            <p:cNvPr id="6" name="AutoShape 9"/>
            <p:cNvSpPr>
              <a:spLocks noChangeArrowheads="1"/>
            </p:cNvSpPr>
            <p:nvPr/>
          </p:nvSpPr>
          <p:spPr bwMode="auto">
            <a:xfrm>
              <a:off x="528" y="1344"/>
              <a:ext cx="2688" cy="336"/>
            </a:xfrm>
            <a:prstGeom prst="roundRect">
              <a:avLst>
                <a:gd name="adj" fmla="val 16667"/>
              </a:avLst>
            </a:prstGeom>
            <a:noFill/>
            <a:ln w="38100" algn="ctr">
              <a:solidFill>
                <a:schemeClr val="tx1"/>
              </a:solidFill>
              <a:round/>
              <a:headEnd/>
              <a:tailEnd type="none" w="lg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093329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Mixed content issues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Problem</a:t>
            </a:r>
          </a:p>
          <a:p>
            <a:pPr lvl="1"/>
            <a:r>
              <a:rPr lang="en-US" dirty="0" smtClean="0"/>
              <a:t>Page loads over HTTPS, but has HTTP content</a:t>
            </a:r>
          </a:p>
          <a:p>
            <a:pPr lvl="1"/>
            <a:r>
              <a:rPr lang="en-US" dirty="0" smtClean="0"/>
              <a:t>Network attacker can control page </a:t>
            </a:r>
          </a:p>
          <a:p>
            <a:r>
              <a:rPr lang="en-US" dirty="0" smtClean="0"/>
              <a:t>IE:   displays mixed-content dialog to user</a:t>
            </a:r>
          </a:p>
          <a:p>
            <a:pPr lvl="1"/>
            <a:r>
              <a:rPr lang="en-US" dirty="0" smtClean="0"/>
              <a:t>Flash files over HTTP loaded with no warning  (!)</a:t>
            </a:r>
          </a:p>
          <a:p>
            <a:pPr lvl="1"/>
            <a:r>
              <a:rPr lang="en-US" dirty="0" smtClean="0"/>
              <a:t>Note:   Flash can script the embedding page</a:t>
            </a:r>
          </a:p>
          <a:p>
            <a:r>
              <a:rPr lang="en-US" dirty="0" smtClean="0"/>
              <a:t>Firefox:   red slash over lock icon (no dialog)</a:t>
            </a:r>
          </a:p>
          <a:p>
            <a:pPr lvl="1"/>
            <a:r>
              <a:rPr lang="en-US" dirty="0" smtClean="0"/>
              <a:t>Flash files over HTTP do not trigger the slash</a:t>
            </a:r>
          </a:p>
          <a:p>
            <a:r>
              <a:rPr lang="en-US" dirty="0" smtClean="0"/>
              <a:t>Safari: does not detect mixed content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35339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 the picture varies…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8"/>
          <p:cNvPicPr>
            <a:picLocks noChangeAspect="1" noChangeArrowheads="1"/>
          </p:cNvPicPr>
          <p:nvPr/>
        </p:nvPicPr>
        <p:blipFill>
          <a:blip r:embed="rId2" cstate="print"/>
          <a:srcRect l="33594" t="37500" r="32813" b="40625"/>
          <a:stretch>
            <a:fillRect/>
          </a:stretch>
        </p:blipFill>
        <p:spPr bwMode="auto">
          <a:xfrm>
            <a:off x="1082719" y="1728555"/>
            <a:ext cx="3276600" cy="1600200"/>
          </a:xfrm>
          <a:prstGeom prst="rect">
            <a:avLst/>
          </a:prstGeom>
          <a:noFill/>
          <a:ln w="12700" algn="ctr">
            <a:noFill/>
            <a:miter lim="800000"/>
            <a:headEnd/>
            <a:tailEnd type="none" w="lg" len="med"/>
          </a:ln>
          <a:effectLst/>
        </p:spPr>
      </p:pic>
      <p:grpSp>
        <p:nvGrpSpPr>
          <p:cNvPr id="5" name="Group 17"/>
          <p:cNvGrpSpPr>
            <a:grpSpLocks/>
          </p:cNvGrpSpPr>
          <p:nvPr/>
        </p:nvGrpSpPr>
        <p:grpSpPr bwMode="auto">
          <a:xfrm>
            <a:off x="5030788" y="1611313"/>
            <a:ext cx="3395662" cy="1741487"/>
            <a:chOff x="3169" y="916"/>
            <a:chExt cx="2139" cy="1097"/>
          </a:xfrm>
        </p:grpSpPr>
        <p:pic>
          <p:nvPicPr>
            <p:cNvPr id="6" name="Picture 12" descr="unspecifiedSecurityflaw"/>
            <p:cNvPicPr>
              <a:picLocks noChangeAspect="1" noChangeArrowheads="1"/>
            </p:cNvPicPr>
            <p:nvPr/>
          </p:nvPicPr>
          <p:blipFill>
            <a:blip r:embed="rId3" cstate="print"/>
            <a:srcRect l="42221" t="47212"/>
            <a:stretch>
              <a:fillRect/>
            </a:stretch>
          </p:blipFill>
          <p:spPr bwMode="auto">
            <a:xfrm>
              <a:off x="3169" y="1104"/>
              <a:ext cx="2139" cy="909"/>
            </a:xfrm>
            <a:prstGeom prst="rect">
              <a:avLst/>
            </a:prstGeom>
            <a:noFill/>
          </p:spPr>
        </p:pic>
        <p:sp>
          <p:nvSpPr>
            <p:cNvPr id="7" name="Text Box 16"/>
            <p:cNvSpPr txBox="1">
              <a:spLocks noChangeArrowheads="1"/>
            </p:cNvSpPr>
            <p:nvPr/>
          </p:nvSpPr>
          <p:spPr bwMode="auto">
            <a:xfrm>
              <a:off x="3638" y="916"/>
              <a:ext cx="920" cy="250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 type="none" w="lg" len="med"/>
            </a:ln>
            <a:effectLst/>
          </p:spPr>
          <p:txBody>
            <a:bodyPr wrap="none">
              <a:spAutoFit/>
            </a:bodyPr>
            <a:lstStyle/>
            <a:p>
              <a:r>
                <a:rPr lang="en-US"/>
                <a:t>silly dialogs</a:t>
              </a:r>
            </a:p>
          </p:txBody>
        </p:sp>
      </p:grpSp>
      <p:grpSp>
        <p:nvGrpSpPr>
          <p:cNvPr id="8" name="Group 15"/>
          <p:cNvGrpSpPr>
            <a:grpSpLocks/>
          </p:cNvGrpSpPr>
          <p:nvPr/>
        </p:nvGrpSpPr>
        <p:grpSpPr bwMode="auto">
          <a:xfrm>
            <a:off x="914400" y="4038600"/>
            <a:ext cx="7239000" cy="2133600"/>
            <a:chOff x="576" y="1152"/>
            <a:chExt cx="4560" cy="1344"/>
          </a:xfrm>
        </p:grpSpPr>
        <p:pic>
          <p:nvPicPr>
            <p:cNvPr id="9" name="Picture 2" descr="D:\HOME\abarth\svn\papers\https\screenshots\origin-contamination.png"/>
            <p:cNvPicPr>
              <a:picLocks noChangeAspect="1" noChangeArrowheads="1"/>
            </p:cNvPicPr>
            <p:nvPr/>
          </p:nvPicPr>
          <p:blipFill>
            <a:blip r:embed="rId4" cstate="print"/>
            <a:srcRect t="55110"/>
            <a:stretch>
              <a:fillRect/>
            </a:stretch>
          </p:blipFill>
          <p:spPr bwMode="auto">
            <a:xfrm>
              <a:off x="576" y="1152"/>
              <a:ext cx="4560" cy="1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" name="Oval 9"/>
            <p:cNvSpPr>
              <a:spLocks noChangeArrowheads="1"/>
            </p:cNvSpPr>
            <p:nvPr/>
          </p:nvSpPr>
          <p:spPr bwMode="auto">
            <a:xfrm>
              <a:off x="3497" y="1440"/>
              <a:ext cx="336" cy="288"/>
            </a:xfrm>
            <a:prstGeom prst="ellipse">
              <a:avLst/>
            </a:prstGeom>
            <a:noFill/>
            <a:ln w="76200" algn="ctr">
              <a:solidFill>
                <a:srgbClr val="CC3300"/>
              </a:solidFill>
              <a:round/>
              <a:headEnd/>
              <a:tailEnd type="none" w="lg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" name="Oval 10"/>
            <p:cNvSpPr>
              <a:spLocks noChangeArrowheads="1"/>
            </p:cNvSpPr>
            <p:nvPr/>
          </p:nvSpPr>
          <p:spPr bwMode="auto">
            <a:xfrm>
              <a:off x="1584" y="1451"/>
              <a:ext cx="428" cy="288"/>
            </a:xfrm>
            <a:prstGeom prst="ellipse">
              <a:avLst/>
            </a:prstGeom>
            <a:noFill/>
            <a:ln w="76200" algn="ctr">
              <a:solidFill>
                <a:srgbClr val="CC3300"/>
              </a:solidFill>
              <a:round/>
              <a:headEnd/>
              <a:tailEnd type="none" w="lg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121384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Network attacks using mixed content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banks: after login all content over HTTPS</a:t>
            </a:r>
          </a:p>
          <a:p>
            <a:pPr lvl="1"/>
            <a:r>
              <a:rPr lang="en-US" dirty="0" smtClean="0"/>
              <a:t>Developer error:     Somewhere on bank site write</a:t>
            </a:r>
          </a:p>
          <a:p>
            <a:pPr lvl="1">
              <a:spcBef>
                <a:spcPct val="50000"/>
              </a:spcBef>
              <a:buFont typeface="Wingdings" pitchFamily="2" charset="2"/>
              <a:buNone/>
            </a:pPr>
            <a:r>
              <a:rPr lang="en-US" dirty="0" smtClean="0"/>
              <a:t>	&lt;script </a:t>
            </a:r>
            <a:r>
              <a:rPr lang="en-US" dirty="0" err="1" smtClean="0"/>
              <a:t>src</a:t>
            </a:r>
            <a:r>
              <a:rPr lang="en-US" dirty="0" smtClean="0"/>
              <a:t>=</a:t>
            </a:r>
            <a:r>
              <a:rPr lang="en-US" b="1" dirty="0" smtClean="0">
                <a:solidFill>
                  <a:srgbClr val="CC3300"/>
                </a:solidFill>
              </a:rPr>
              <a:t>http</a:t>
            </a:r>
            <a:r>
              <a:rPr lang="en-US" dirty="0" smtClean="0"/>
              <a:t>://</a:t>
            </a:r>
            <a:r>
              <a:rPr lang="en-US" dirty="0" err="1" smtClean="0"/>
              <a:t>www.site.com</a:t>
            </a:r>
            <a:r>
              <a:rPr lang="en-US" dirty="0" smtClean="0"/>
              <a:t>/</a:t>
            </a:r>
            <a:r>
              <a:rPr lang="en-US" dirty="0" err="1" smtClean="0"/>
              <a:t>script.js</a:t>
            </a:r>
            <a:r>
              <a:rPr lang="en-US" dirty="0" smtClean="0"/>
              <a:t>&gt; &lt;/script&gt;</a:t>
            </a:r>
          </a:p>
          <a:p>
            <a:pPr lvl="1">
              <a:spcBef>
                <a:spcPct val="50000"/>
              </a:spcBef>
            </a:pPr>
            <a:r>
              <a:rPr lang="en-US" dirty="0" smtClean="0"/>
              <a:t>Active network attacker can now hijack any session</a:t>
            </a:r>
          </a:p>
          <a:p>
            <a:pPr>
              <a:spcBef>
                <a:spcPct val="50000"/>
              </a:spcBef>
            </a:pPr>
            <a:r>
              <a:rPr lang="en-US" dirty="0" smtClean="0"/>
              <a:t>Better way to include content:</a:t>
            </a:r>
          </a:p>
          <a:p>
            <a:pPr lvl="1">
              <a:spcBef>
                <a:spcPct val="50000"/>
              </a:spcBef>
              <a:buNone/>
            </a:pPr>
            <a:r>
              <a:rPr lang="en-US" dirty="0" smtClean="0"/>
              <a:t>   &lt;script </a:t>
            </a:r>
            <a:r>
              <a:rPr lang="en-US" dirty="0" err="1" smtClean="0"/>
              <a:t>src</a:t>
            </a:r>
            <a:r>
              <a:rPr lang="en-US" dirty="0" smtClean="0"/>
              <a:t>=//</a:t>
            </a:r>
            <a:r>
              <a:rPr lang="en-US" dirty="0" err="1" smtClean="0"/>
              <a:t>www.site.com</a:t>
            </a:r>
            <a:r>
              <a:rPr lang="en-US" dirty="0" smtClean="0"/>
              <a:t>/</a:t>
            </a:r>
            <a:r>
              <a:rPr lang="en-US" dirty="0" err="1" smtClean="0"/>
              <a:t>script.js</a:t>
            </a:r>
            <a:r>
              <a:rPr lang="en-US" dirty="0" smtClean="0"/>
              <a:t>&gt; &lt;/script&gt;</a:t>
            </a:r>
          </a:p>
          <a:p>
            <a:pPr lvl="1">
              <a:spcBef>
                <a:spcPct val="50000"/>
              </a:spcBef>
            </a:pPr>
            <a:r>
              <a:rPr lang="en-US" dirty="0" smtClean="0"/>
              <a:t>served over the same protocol as embedding page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683375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Lock Icon 2.0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Extended validation (EV) certificates</a:t>
            </a:r>
            <a:endParaRPr lang="en-US" dirty="0"/>
          </a:p>
        </p:txBody>
      </p:sp>
      <p:graphicFrame>
        <p:nvGraphicFramePr>
          <p:cNvPr id="4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37819486"/>
              </p:ext>
            </p:extLst>
          </p:nvPr>
        </p:nvGraphicFramePr>
        <p:xfrm>
          <a:off x="914400" y="3511550"/>
          <a:ext cx="7391400" cy="984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Image" r:id="rId3" imgW="8101587" imgH="1079365" progId="">
                  <p:embed/>
                </p:oleObj>
              </mc:Choice>
              <mc:Fallback>
                <p:oleObj name="Image" r:id="rId3" imgW="8101587" imgH="1079365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3511550"/>
                        <a:ext cx="7391400" cy="984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 type="none" w="lg" len="med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2" descr="D:\HOME\abarth\svn\papers\https\screenshots\ev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66775" y="2438400"/>
            <a:ext cx="7515225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 Box 9"/>
          <p:cNvSpPr txBox="1">
            <a:spLocks noChangeArrowheads="1"/>
          </p:cNvSpPr>
          <p:nvPr/>
        </p:nvSpPr>
        <p:spPr bwMode="auto">
          <a:xfrm>
            <a:off x="914400" y="4861455"/>
            <a:ext cx="7573963" cy="1552575"/>
          </a:xfrm>
          <a:prstGeom prst="rect">
            <a:avLst/>
          </a:prstGeom>
          <a:noFill/>
          <a:ln w="12700" algn="ctr">
            <a:noFill/>
            <a:miter lim="800000"/>
            <a:headEnd/>
            <a:tailEnd type="none" w="lg" len="med"/>
          </a:ln>
          <a:effectLst/>
        </p:spPr>
        <p:txBody>
          <a:bodyPr wrap="none">
            <a:spAutoFit/>
          </a:bodyPr>
          <a:lstStyle/>
          <a:p>
            <a:pPr>
              <a:buFontTx/>
              <a:buChar char="•"/>
            </a:pPr>
            <a:r>
              <a:rPr lang="en-US" sz="2400" dirty="0"/>
              <a:t>  Prominent security indicator for  EV  certificates</a:t>
            </a:r>
          </a:p>
          <a:p>
            <a:pPr>
              <a:buFontTx/>
              <a:buChar char="•"/>
            </a:pPr>
            <a:endParaRPr lang="en-US" sz="2400" dirty="0"/>
          </a:p>
          <a:p>
            <a:pPr>
              <a:buFontTx/>
              <a:buChar char="•"/>
            </a:pPr>
            <a:r>
              <a:rPr lang="en-US" sz="2400" dirty="0"/>
              <a:t>  note:  EV site loading content from non-EV site does</a:t>
            </a:r>
          </a:p>
          <a:p>
            <a:r>
              <a:rPr lang="en-US" sz="2400" dirty="0"/>
              <a:t>	   not trigger mixed content warning </a:t>
            </a:r>
          </a:p>
        </p:txBody>
      </p:sp>
    </p:spTree>
    <p:extLst>
      <p:ext uri="{BB962C8B-B14F-4D97-AF65-F5344CB8AC3E}">
        <p14:creationId xmlns:p14="http://schemas.microsoft.com/office/powerpoint/2010/main" val="33034689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versus system vulnerabilities</a:t>
            </a:r>
            <a:endParaRPr lang="en-US" dirty="0"/>
          </a:p>
        </p:txBody>
      </p:sp>
      <p:pic>
        <p:nvPicPr>
          <p:cNvPr id="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93" r="9593"/>
          <a:stretch>
            <a:fillRect/>
          </a:stretch>
        </p:blipFill>
        <p:spPr bwMode="auto">
          <a:xfrm>
            <a:off x="457200" y="1847797"/>
            <a:ext cx="7586335" cy="41721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9284179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TSL works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half" idx="1"/>
          </p:nvPr>
        </p:nvSpPr>
        <p:spPr>
          <a:xfrm>
            <a:off x="457200" y="1693333"/>
            <a:ext cx="4038600" cy="443283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The client (browser) connects via TCP to https server</a:t>
            </a:r>
          </a:p>
          <a:p>
            <a:r>
              <a:rPr lang="en-US" dirty="0" smtClean="0"/>
              <a:t>Client picks 256-bit random number R</a:t>
            </a:r>
            <a:r>
              <a:rPr lang="en-US" baseline="-25000" dirty="0" smtClean="0"/>
              <a:t>B</a:t>
            </a:r>
            <a:r>
              <a:rPr lang="en-US" dirty="0" smtClean="0"/>
              <a:t> and sends along a list of supported crypto options it supports</a:t>
            </a:r>
          </a:p>
          <a:p>
            <a:r>
              <a:rPr lang="en-US" dirty="0" smtClean="0"/>
              <a:t>Server then picks 256-bit random number R</a:t>
            </a:r>
            <a:r>
              <a:rPr lang="en-US" baseline="-25000" dirty="0" smtClean="0"/>
              <a:t>S</a:t>
            </a:r>
            <a:r>
              <a:rPr lang="en-US" dirty="0" smtClean="0"/>
              <a:t> and picks the protocol</a:t>
            </a:r>
          </a:p>
          <a:p>
            <a:r>
              <a:rPr lang="en-US" dirty="0" smtClean="0"/>
              <a:t>Server sends certificate</a:t>
            </a:r>
          </a:p>
          <a:p>
            <a:r>
              <a:rPr lang="en-US" dirty="0" smtClean="0"/>
              <a:t>Client must then validate certificate</a:t>
            </a:r>
          </a:p>
          <a:p>
            <a:r>
              <a:rPr lang="en-US" dirty="0" smtClean="0"/>
              <a:t>Note: all of this is in </a:t>
            </a:r>
            <a:r>
              <a:rPr lang="en-US" dirty="0" err="1" smtClean="0"/>
              <a:t>cleartext</a:t>
            </a:r>
            <a:endParaRPr lang="en-US" dirty="0" smtClean="0"/>
          </a:p>
        </p:txBody>
      </p:sp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/>
        <p:txBody>
          <a:bodyPr>
            <a:normAutofit fontScale="77500" lnSpcReduction="20000"/>
          </a:bodyPr>
          <a:lstStyle/>
          <a:p>
            <a:endParaRPr lang="en-US"/>
          </a:p>
        </p:txBody>
      </p:sp>
      <p:pic>
        <p:nvPicPr>
          <p:cNvPr id="13" name="Content Placeholder 4"/>
          <p:cNvPicPr>
            <a:picLocks noChangeAspect="1"/>
          </p:cNvPicPr>
          <p:nvPr/>
        </p:nvPicPr>
        <p:blipFill>
          <a:blip r:embed="rId2"/>
          <a:srcRect l="-5924" r="-5924"/>
          <a:stretch>
            <a:fillRect/>
          </a:stretch>
        </p:blipFill>
        <p:spPr>
          <a:xfrm>
            <a:off x="4763030" y="1157288"/>
            <a:ext cx="3932237" cy="496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05069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17638"/>
            <a:ext cx="4038600" cy="4890029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Assuming RSA is chosen, client next constructs a longer (368-bit) “premaster secret” PS</a:t>
            </a:r>
          </a:p>
          <a:p>
            <a:r>
              <a:rPr lang="en-US" dirty="0" smtClean="0"/>
              <a:t>The value PS is encrypted using the server’s public key</a:t>
            </a:r>
          </a:p>
          <a:p>
            <a:r>
              <a:rPr lang="en-US" dirty="0" smtClean="0"/>
              <a:t>Then using PS, R</a:t>
            </a:r>
            <a:r>
              <a:rPr lang="en-US" baseline="-25000" dirty="0" smtClean="0"/>
              <a:t>B</a:t>
            </a:r>
            <a:r>
              <a:rPr lang="en-US" dirty="0" smtClean="0"/>
              <a:t>, and R</a:t>
            </a:r>
            <a:r>
              <a:rPr lang="en-US" baseline="-25000" dirty="0" smtClean="0"/>
              <a:t>S</a:t>
            </a:r>
            <a:r>
              <a:rPr lang="en-US" dirty="0" smtClean="0"/>
              <a:t>, both sides can derive symmetric keys and MAC integrity keys (two pairs, one for each direction)</a:t>
            </a:r>
          </a:p>
          <a:p>
            <a:pPr lvl="1"/>
            <a:r>
              <a:rPr lang="en-US" dirty="0" smtClean="0"/>
              <a:t>Actually, these 3 values seed a pseudo-random number generator, which allows client and server to repeatedly query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endParaRPr lang="en-US"/>
          </a:p>
        </p:txBody>
      </p:sp>
      <p:pic>
        <p:nvPicPr>
          <p:cNvPr id="5" name="Content Placeholder 4"/>
          <p:cNvPicPr>
            <a:picLocks noChangeAspect="1"/>
          </p:cNvPicPr>
          <p:nvPr/>
        </p:nvPicPr>
        <p:blipFill>
          <a:blip r:embed="rId2"/>
          <a:srcRect t="-6301" b="-6301"/>
          <a:stretch>
            <a:fillRect/>
          </a:stretch>
        </p:blipFill>
        <p:spPr>
          <a:xfrm>
            <a:off x="4754880" y="2057401"/>
            <a:ext cx="3931920" cy="3980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81001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Final bits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The client and server exchange MACs computed over the dialog so far</a:t>
            </a:r>
          </a:p>
          <a:p>
            <a:r>
              <a:rPr lang="en-US" dirty="0" smtClean="0"/>
              <a:t>If it’s a good MAC, you see the little lock in your browser</a:t>
            </a:r>
          </a:p>
          <a:p>
            <a:r>
              <a:rPr lang="en-US" dirty="0" smtClean="0"/>
              <a:t>All traffic is now encrypted with symmetric protocol (generally AES)</a:t>
            </a:r>
          </a:p>
          <a:p>
            <a:pPr lvl="1"/>
            <a:r>
              <a:rPr lang="en-US" dirty="0" smtClean="0"/>
              <a:t>Messages are also numbered to stop replay attacks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10000"/>
          </a:bodyPr>
          <a:lstStyle/>
          <a:p>
            <a:endParaRPr lang="en-US"/>
          </a:p>
        </p:txBody>
      </p:sp>
      <p:pic>
        <p:nvPicPr>
          <p:cNvPr id="5" name="Content Placeholder 4"/>
          <p:cNvPicPr>
            <a:picLocks noChangeAspect="1"/>
          </p:cNvPicPr>
          <p:nvPr/>
        </p:nvPicPr>
        <p:blipFill>
          <a:blip r:embed="rId2"/>
          <a:srcRect l="-16975" r="-16975"/>
          <a:stretch>
            <a:fillRect/>
          </a:stretch>
        </p:blipFill>
        <p:spPr>
          <a:xfrm>
            <a:off x="4495800" y="1514204"/>
            <a:ext cx="4389120" cy="4611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22039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 – using </a:t>
            </a:r>
            <a:r>
              <a:rPr lang="en-US" dirty="0" err="1" smtClean="0"/>
              <a:t>Diffie</a:t>
            </a:r>
            <a:r>
              <a:rPr lang="en-US" dirty="0" smtClean="0"/>
              <a:t> Hellman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Server instead generates a random a, and sends </a:t>
            </a:r>
            <a:r>
              <a:rPr lang="en-US" dirty="0" err="1" smtClean="0"/>
              <a:t>g</a:t>
            </a:r>
            <a:r>
              <a:rPr lang="en-US" baseline="30000" dirty="0" err="1" smtClean="0"/>
              <a:t>a</a:t>
            </a:r>
            <a:r>
              <a:rPr lang="en-US" dirty="0" smtClean="0"/>
              <a:t> mod p</a:t>
            </a:r>
          </a:p>
          <a:p>
            <a:pPr lvl="1"/>
            <a:r>
              <a:rPr lang="en-US" dirty="0" smtClean="0"/>
              <a:t>Signed with server’s public key</a:t>
            </a:r>
          </a:p>
          <a:p>
            <a:r>
              <a:rPr lang="en-US" dirty="0" smtClean="0"/>
              <a:t>Client verifies and then generates b and sense the value </a:t>
            </a:r>
            <a:r>
              <a:rPr lang="en-US" dirty="0" err="1" smtClean="0"/>
              <a:t>g</a:t>
            </a:r>
            <a:r>
              <a:rPr lang="en-US" baseline="30000" dirty="0" err="1" smtClean="0"/>
              <a:t>b</a:t>
            </a:r>
            <a:r>
              <a:rPr lang="en-US" dirty="0" smtClean="0"/>
              <a:t> mod b over</a:t>
            </a:r>
          </a:p>
          <a:p>
            <a:r>
              <a:rPr lang="en-US" dirty="0" smtClean="0"/>
              <a:t>Both sides can then compute PS = g</a:t>
            </a:r>
            <a:r>
              <a:rPr lang="en-US" baseline="30000" dirty="0" smtClean="0"/>
              <a:t>ab</a:t>
            </a:r>
            <a:r>
              <a:rPr lang="en-US" dirty="0" smtClean="0"/>
              <a:t> mod p</a:t>
            </a:r>
          </a:p>
          <a:p>
            <a:r>
              <a:rPr lang="en-US" dirty="0" smtClean="0"/>
              <a:t>Communication is then the same – from PS, R</a:t>
            </a:r>
            <a:r>
              <a:rPr lang="en-US" baseline="-25000" dirty="0" smtClean="0"/>
              <a:t>B</a:t>
            </a:r>
            <a:r>
              <a:rPr lang="en-US" dirty="0" smtClean="0"/>
              <a:t>, and R</a:t>
            </a:r>
            <a:r>
              <a:rPr lang="en-US" baseline="-25000" dirty="0" smtClean="0"/>
              <a:t>S</a:t>
            </a:r>
            <a:r>
              <a:rPr lang="en-US" dirty="0" smtClean="0"/>
              <a:t>, both sides get cipher keys and integrity keys. </a:t>
            </a:r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endParaRPr lang="en-US"/>
          </a:p>
        </p:txBody>
      </p:sp>
      <p:pic>
        <p:nvPicPr>
          <p:cNvPr id="5" name="Content Placeholder 4"/>
          <p:cNvPicPr>
            <a:picLocks noChangeAspect="1"/>
          </p:cNvPicPr>
          <p:nvPr/>
        </p:nvPicPr>
        <p:blipFill>
          <a:blip r:embed="rId2"/>
          <a:srcRect l="-9226" r="-9226"/>
          <a:stretch>
            <a:fillRect/>
          </a:stretch>
        </p:blipFill>
        <p:spPr>
          <a:xfrm>
            <a:off x="4648200" y="1417638"/>
            <a:ext cx="4281616" cy="4896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5768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But wait…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I glossed over that bit about validating a certificate!</a:t>
            </a:r>
          </a:p>
          <a:p>
            <a:r>
              <a:rPr lang="en-US" dirty="0" smtClean="0"/>
              <a:t>A certificate is a signed statement about someone else’s public key. </a:t>
            </a:r>
          </a:p>
          <a:p>
            <a:pPr lvl="1"/>
            <a:r>
              <a:rPr lang="en-US" dirty="0" smtClean="0"/>
              <a:t>Note: Doesn’t say anything about who gave you that public key!  It just states that a given public key belongs to “Bob”, and verifies this with a digital signature made from a different key/pair – say from “Alice”</a:t>
            </a:r>
          </a:p>
          <a:p>
            <a:r>
              <a:rPr lang="en-US" dirty="0" smtClean="0"/>
              <a:t> Bob can then prove who he is when you send him something, since the only way to read it is to BE him</a:t>
            </a:r>
          </a:p>
          <a:p>
            <a:r>
              <a:rPr lang="en-US" dirty="0" smtClean="0"/>
              <a:t>However, you have to trust Alice!  She is basically testifying that this is Bob’s key.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040031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server’s certificate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Inside the certificate is:</a:t>
            </a:r>
          </a:p>
          <a:p>
            <a:pPr lvl="1"/>
            <a:r>
              <a:rPr lang="en-US" dirty="0" smtClean="0"/>
              <a:t>Domain name associated with certificate (such as </a:t>
            </a:r>
            <a:r>
              <a:rPr lang="en-US" dirty="0" err="1" smtClean="0"/>
              <a:t>amazon.com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The public key (e.g. 2048 bits for RSA)</a:t>
            </a:r>
          </a:p>
          <a:p>
            <a:pPr lvl="1"/>
            <a:r>
              <a:rPr lang="en-US" dirty="0" smtClean="0"/>
              <a:t>A bunch of other info</a:t>
            </a:r>
          </a:p>
          <a:p>
            <a:pPr lvl="2"/>
            <a:r>
              <a:rPr lang="en-US" dirty="0" smtClean="0"/>
              <a:t>Physical address</a:t>
            </a:r>
          </a:p>
          <a:p>
            <a:pPr lvl="2"/>
            <a:r>
              <a:rPr lang="en-US" dirty="0" smtClean="0"/>
              <a:t>Type of certificate, etc.</a:t>
            </a:r>
          </a:p>
          <a:p>
            <a:pPr lvl="1"/>
            <a:r>
              <a:rPr lang="en-US" dirty="0" smtClean="0"/>
              <a:t>Name of certificate’s issuer (often </a:t>
            </a:r>
            <a:r>
              <a:rPr lang="en-US" dirty="0" err="1" smtClean="0"/>
              <a:t>Verisign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Optional URL to revocation center for checking if a certificate has been revoked</a:t>
            </a:r>
          </a:p>
          <a:p>
            <a:pPr lvl="1"/>
            <a:r>
              <a:rPr lang="en-US" dirty="0" smtClean="0"/>
              <a:t>A public key signature of a hash (SHA-1) of all this, made using the issuer’s private key (we’ll call this S)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361418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validate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The client compares domain name in certificate with URL</a:t>
            </a:r>
          </a:p>
          <a:p>
            <a:r>
              <a:rPr lang="en-US" dirty="0" smtClean="0"/>
              <a:t>Client accesses a separate certificate belonging to the issuer</a:t>
            </a:r>
          </a:p>
          <a:p>
            <a:pPr lvl="1"/>
            <a:r>
              <a:rPr lang="en-US" dirty="0" smtClean="0"/>
              <a:t>These are hardwired into client, so are trusted.  </a:t>
            </a:r>
          </a:p>
          <a:p>
            <a:r>
              <a:rPr lang="en-US" dirty="0" smtClean="0"/>
              <a:t>The client applies the issuer’s public key to verify S and get hash of what issuer signed.  </a:t>
            </a:r>
          </a:p>
          <a:p>
            <a:r>
              <a:rPr lang="en-US" dirty="0" smtClean="0"/>
              <a:t>Then compare with its own SHA-1 hash of Amazon’s certificate.</a:t>
            </a:r>
          </a:p>
          <a:p>
            <a:r>
              <a:rPr lang="en-US" dirty="0" smtClean="0"/>
              <a:t>Assume the hashes match, now have high confidence we are talking to valid server</a:t>
            </a:r>
          </a:p>
          <a:p>
            <a:pPr lvl="1"/>
            <a:r>
              <a:rPr lang="en-US" dirty="0" smtClean="0"/>
              <a:t>Assuming that the issuer can be trusted!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774965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we can trust now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If attacker captures our traffic (maybe using </a:t>
            </a:r>
            <a:r>
              <a:rPr lang="en-US" dirty="0" err="1" smtClean="0"/>
              <a:t>wifi</a:t>
            </a:r>
            <a:r>
              <a:rPr lang="en-US" dirty="0" smtClean="0"/>
              <a:t> sniffer and breaking our inadequate WEP security protocol)</a:t>
            </a:r>
          </a:p>
          <a:p>
            <a:pPr lvl="1"/>
            <a:r>
              <a:rPr lang="en-US" dirty="0" smtClean="0"/>
              <a:t>No problem: communication is encrypted by us.</a:t>
            </a:r>
          </a:p>
          <a:p>
            <a:r>
              <a:rPr lang="en-US" dirty="0" smtClean="0"/>
              <a:t>What about DNS cache poisoning?</a:t>
            </a:r>
          </a:p>
          <a:p>
            <a:pPr lvl="1"/>
            <a:r>
              <a:rPr lang="en-US" dirty="0" smtClean="0"/>
              <a:t>No problem: client goes to wrong server, but is able to detect the impersonation.</a:t>
            </a:r>
          </a:p>
          <a:p>
            <a:r>
              <a:rPr lang="en-US" dirty="0" smtClean="0"/>
              <a:t>What if the attacker hijacks connection and injects new traffic (MITM style)?</a:t>
            </a:r>
          </a:p>
          <a:p>
            <a:pPr lvl="1"/>
            <a:r>
              <a:rPr lang="en-US" dirty="0" smtClean="0"/>
              <a:t>No problem: they can’t read our traffic, so can’t really inject!  Can’t even do a replay.</a:t>
            </a:r>
          </a:p>
          <a:p>
            <a:r>
              <a:rPr lang="en-US" dirty="0" smtClean="0"/>
              <a:t>And so on – this blocks most common attacks.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302466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if we can’t get a certificate?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/>
          <a:srcRect l="-14435" r="-14435"/>
          <a:stretch>
            <a:fillRect/>
          </a:stretch>
        </p:blipFill>
        <p:spPr>
          <a:xfrm>
            <a:off x="457200" y="1772816"/>
            <a:ext cx="8229600" cy="4824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57421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 certificate found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Well, if one is not found, most browsers will warn the user that the connection is unverified.  </a:t>
            </a:r>
          </a:p>
          <a:p>
            <a:pPr lvl="1"/>
            <a:r>
              <a:rPr lang="en-US" dirty="0" smtClean="0"/>
              <a:t>You can still proceed – but authentication is missing from the protocol now!</a:t>
            </a:r>
          </a:p>
          <a:p>
            <a:r>
              <a:rPr lang="en-US" dirty="0" smtClean="0"/>
              <a:t>What security do we still have here?</a:t>
            </a:r>
          </a:p>
          <a:p>
            <a:pPr lvl="1"/>
            <a:r>
              <a:rPr lang="en-US" dirty="0" smtClean="0"/>
              <a:t>We lose everything!  The attacker who hijacked can read, modify, and impersonate.</a:t>
            </a:r>
          </a:p>
          <a:p>
            <a:pPr lvl="1"/>
            <a:r>
              <a:rPr lang="en-US" dirty="0" smtClean="0"/>
              <a:t>Note that OTHER attackers are still blocked, but the other end is not verified here.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60012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Issues in web security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Browser security model</a:t>
            </a:r>
          </a:p>
          <a:p>
            <a:pPr lvl="1"/>
            <a:r>
              <a:rPr lang="en-US" dirty="0" smtClean="0"/>
              <a:t>The browser is in a way its own OS!</a:t>
            </a:r>
          </a:p>
          <a:p>
            <a:r>
              <a:rPr lang="en-US" dirty="0" smtClean="0"/>
              <a:t>Web application security</a:t>
            </a:r>
          </a:p>
          <a:p>
            <a:r>
              <a:rPr lang="en-US" dirty="0" smtClean="0"/>
              <a:t>Authentication and session management</a:t>
            </a:r>
          </a:p>
          <a:p>
            <a:r>
              <a:rPr lang="en-US" dirty="0" smtClean="0"/>
              <a:t>Content security policies</a:t>
            </a:r>
          </a:p>
          <a:p>
            <a:r>
              <a:rPr lang="en-US" dirty="0" smtClean="0"/>
              <a:t>HTTPS: </a:t>
            </a:r>
          </a:p>
          <a:p>
            <a:pPr lvl="1"/>
            <a:r>
              <a:rPr lang="en-US" dirty="0" smtClean="0"/>
              <a:t>Goals and pitfalls of this common protocol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148521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limitations exist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Cost of public-key cryptography: Takes non-trivial CPU processing (fairly minor)</a:t>
            </a:r>
          </a:p>
          <a:p>
            <a:r>
              <a:rPr lang="en-US" dirty="0" smtClean="0"/>
              <a:t>Hassel of buying and maintaining certificates (again fairly minor these days)</a:t>
            </a:r>
          </a:p>
          <a:p>
            <a:r>
              <a:rPr lang="en-US" dirty="0" err="1" smtClean="0"/>
              <a:t>DoS</a:t>
            </a:r>
            <a:r>
              <a:rPr lang="en-US" dirty="0" smtClean="0"/>
              <a:t> </a:t>
            </a:r>
            <a:r>
              <a:rPr lang="en-US" dirty="0" err="1" smtClean="0"/>
              <a:t>amplificaiton</a:t>
            </a:r>
            <a:r>
              <a:rPr lang="en-US" dirty="0" smtClean="0"/>
              <a:t>: The client can effectively force the server to do public key operations.  </a:t>
            </a:r>
          </a:p>
          <a:p>
            <a:r>
              <a:rPr lang="en-US" dirty="0" smtClean="0"/>
              <a:t>Need to integrate with other sites not using HTTPS.</a:t>
            </a:r>
          </a:p>
          <a:p>
            <a:r>
              <a:rPr lang="en-US" dirty="0" smtClean="0"/>
              <a:t>Latency (the real issue):</a:t>
            </a:r>
          </a:p>
          <a:p>
            <a:pPr lvl="1"/>
            <a:r>
              <a:rPr lang="en-US" dirty="0" smtClean="0"/>
              <a:t>Extra round trips mean pages take longer to load.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950075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Additional limits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TCP level denial of service can still be an issue</a:t>
            </a:r>
          </a:p>
          <a:p>
            <a:pPr lvl="1"/>
            <a:r>
              <a:rPr lang="en-US" dirty="0" smtClean="0"/>
              <a:t>SYN flooding</a:t>
            </a:r>
          </a:p>
          <a:p>
            <a:pPr lvl="1"/>
            <a:r>
              <a:rPr lang="en-US" dirty="0" smtClean="0"/>
              <a:t>RST injection</a:t>
            </a:r>
          </a:p>
          <a:p>
            <a:pPr lvl="1"/>
            <a:r>
              <a:rPr lang="en-US" dirty="0" smtClean="0"/>
              <a:t>Etc.</a:t>
            </a:r>
          </a:p>
          <a:p>
            <a:r>
              <a:rPr lang="en-US" dirty="0" smtClean="0"/>
              <a:t>SQL injection or XSS or server side code issues are still a potential problem.</a:t>
            </a:r>
          </a:p>
          <a:p>
            <a:r>
              <a:rPr lang="en-US" dirty="0" smtClean="0"/>
              <a:t>Other vulnerabilities in the browser code.</a:t>
            </a:r>
          </a:p>
          <a:p>
            <a:r>
              <a:rPr lang="en-US" dirty="0" smtClean="0"/>
              <a:t>Any flaws in crypto protocols.</a:t>
            </a:r>
          </a:p>
          <a:p>
            <a:r>
              <a:rPr lang="en-US" dirty="0" smtClean="0"/>
              <a:t>User flaws (the big one): weak passwords, phishing, etc.</a:t>
            </a:r>
          </a:p>
        </p:txBody>
      </p:sp>
    </p:spTree>
    <p:extLst>
      <p:ext uri="{BB962C8B-B14F-4D97-AF65-F5344CB8AC3E}">
        <p14:creationId xmlns:p14="http://schemas.microsoft.com/office/powerpoint/2010/main" val="384059813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/>
          <a:srcRect l="-10216" r="-10216"/>
          <a:stretch>
            <a:fillRect/>
          </a:stretch>
        </p:blipFill>
        <p:spPr>
          <a:xfrm>
            <a:off x="340784" y="1600200"/>
            <a:ext cx="8229600" cy="4896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57778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Another: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5356" r="-15356"/>
          <a:stretch>
            <a:fillRect/>
          </a:stretch>
        </p:blipFill>
        <p:spPr>
          <a:xfrm>
            <a:off x="395288" y="1773238"/>
            <a:ext cx="8229600" cy="4895850"/>
          </a:xfrm>
        </p:spPr>
      </p:pic>
    </p:spTree>
    <p:extLst>
      <p:ext uri="{BB962C8B-B14F-4D97-AF65-F5344CB8AC3E}">
        <p14:creationId xmlns:p14="http://schemas.microsoft.com/office/powerpoint/2010/main" val="311947502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Another: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l="-16363" r="-16363"/>
          <a:stretch>
            <a:fillRect/>
          </a:stretch>
        </p:blipFill>
        <p:spPr>
          <a:xfrm>
            <a:off x="395536" y="1844824"/>
            <a:ext cx="8229600" cy="4824536"/>
          </a:xfrm>
        </p:spPr>
      </p:pic>
    </p:spTree>
    <p:extLst>
      <p:ext uri="{BB962C8B-B14F-4D97-AF65-F5344CB8AC3E}">
        <p14:creationId xmlns:p14="http://schemas.microsoft.com/office/powerpoint/2010/main" val="413297833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Cont</a:t>
            </a:r>
            <a:r>
              <a:rPr lang="en-US" dirty="0" smtClean="0"/>
              <a:t>: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6038" r="-16038"/>
          <a:stretch>
            <a:fillRect/>
          </a:stretch>
        </p:blipFill>
        <p:spPr>
          <a:xfrm>
            <a:off x="457200" y="1844824"/>
            <a:ext cx="8229600" cy="4824535"/>
          </a:xfrm>
        </p:spPr>
      </p:pic>
    </p:spTree>
    <p:extLst>
      <p:ext uri="{BB962C8B-B14F-4D97-AF65-F5344CB8AC3E}">
        <p14:creationId xmlns:p14="http://schemas.microsoft.com/office/powerpoint/2010/main" val="31523767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Next: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5607" r="-15607"/>
          <a:stretch>
            <a:fillRect/>
          </a:stretch>
        </p:blipFill>
        <p:spPr>
          <a:xfrm>
            <a:off x="457200" y="1772816"/>
            <a:ext cx="8229600" cy="4824535"/>
          </a:xfrm>
        </p:spPr>
      </p:pic>
    </p:spTree>
    <p:extLst>
      <p:ext uri="{BB962C8B-B14F-4D97-AF65-F5344CB8AC3E}">
        <p14:creationId xmlns:p14="http://schemas.microsoft.com/office/powerpoint/2010/main" val="425322211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And: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5850" r="-15850"/>
          <a:stretch>
            <a:fillRect/>
          </a:stretch>
        </p:blipFill>
        <p:spPr>
          <a:xfrm>
            <a:off x="457200" y="1772816"/>
            <a:ext cx="8229600" cy="4824535"/>
          </a:xfrm>
        </p:spPr>
      </p:pic>
    </p:spTree>
    <p:extLst>
      <p:ext uri="{BB962C8B-B14F-4D97-AF65-F5344CB8AC3E}">
        <p14:creationId xmlns:p14="http://schemas.microsoft.com/office/powerpoint/2010/main" val="247080764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finally, OK: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5094" r="-15094"/>
          <a:stretch>
            <a:fillRect/>
          </a:stretch>
        </p:blipFill>
        <p:spPr>
          <a:xfrm>
            <a:off x="457200" y="1772816"/>
            <a:ext cx="8229600" cy="4896543"/>
          </a:xfrm>
        </p:spPr>
      </p:pic>
    </p:spTree>
    <p:extLst>
      <p:ext uri="{BB962C8B-B14F-4D97-AF65-F5344CB8AC3E}">
        <p14:creationId xmlns:p14="http://schemas.microsoft.com/office/powerpoint/2010/main" val="411987804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 most users see?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57400"/>
            <a:ext cx="8229600" cy="4467943"/>
          </a:xfrm>
        </p:spPr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Note: This is a real windows message!</a:t>
            </a:r>
          </a:p>
          <a:p>
            <a:r>
              <a:rPr lang="en-US" dirty="0" smtClean="0"/>
              <a:t>Far too many just click “yes”.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2204864"/>
            <a:ext cx="6680200" cy="267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4934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poll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Familiar with html?</a:t>
            </a:r>
          </a:p>
          <a:p>
            <a:r>
              <a:rPr lang="en-US" dirty="0" smtClean="0"/>
              <a:t>Developed application using:</a:t>
            </a:r>
          </a:p>
          <a:p>
            <a:pPr lvl="1"/>
            <a:r>
              <a:rPr lang="en-US" dirty="0" smtClean="0"/>
              <a:t>Apache?</a:t>
            </a:r>
          </a:p>
          <a:p>
            <a:pPr lvl="1"/>
            <a:r>
              <a:rPr lang="en-US" dirty="0" smtClean="0"/>
              <a:t>Python or </a:t>
            </a:r>
            <a:r>
              <a:rPr lang="en-US" dirty="0" err="1" smtClean="0"/>
              <a:t>php</a:t>
            </a:r>
            <a:r>
              <a:rPr lang="en-US" dirty="0" smtClean="0"/>
              <a:t> or similar?</a:t>
            </a:r>
          </a:p>
          <a:p>
            <a:pPr lvl="1"/>
            <a:r>
              <a:rPr lang="en-US" dirty="0" smtClean="0"/>
              <a:t>SQL?</a:t>
            </a:r>
          </a:p>
          <a:p>
            <a:pPr lvl="1"/>
            <a:r>
              <a:rPr lang="en-US" dirty="0" smtClean="0"/>
              <a:t>CSS?</a:t>
            </a:r>
          </a:p>
          <a:p>
            <a:r>
              <a:rPr lang="en-US" dirty="0" smtClean="0"/>
              <a:t>Many resources out there!  Some basic familiarity can be quite useful.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458400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time: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Remaining web issues:</a:t>
            </a:r>
          </a:p>
          <a:p>
            <a:pPr lvl="1"/>
            <a:r>
              <a:rPr lang="en-US" dirty="0" smtClean="0"/>
              <a:t>Cookies</a:t>
            </a:r>
          </a:p>
          <a:p>
            <a:pPr lvl="1"/>
            <a:r>
              <a:rPr lang="en-US" dirty="0" smtClean="0"/>
              <a:t>Cross site scripting</a:t>
            </a:r>
          </a:p>
          <a:p>
            <a:r>
              <a:rPr lang="en-US" dirty="0" smtClean="0"/>
              <a:t>After break, lab will cover vulnerabilities, and we will move onto OS security.</a:t>
            </a:r>
          </a:p>
          <a:p>
            <a:r>
              <a:rPr lang="en-US" dirty="0" smtClean="0"/>
              <a:t>Reminders:</a:t>
            </a:r>
          </a:p>
          <a:p>
            <a:pPr lvl="1"/>
            <a:r>
              <a:rPr lang="en-US" dirty="0" smtClean="0"/>
              <a:t>Lab due Thursday</a:t>
            </a:r>
          </a:p>
          <a:p>
            <a:pPr lvl="1"/>
            <a:r>
              <a:rPr lang="en-US" dirty="0" smtClean="0"/>
              <a:t>Midterm next Thursday</a:t>
            </a:r>
          </a:p>
          <a:p>
            <a:pPr lvl="1"/>
            <a:r>
              <a:rPr lang="en-US" dirty="0" smtClean="0"/>
              <a:t>Essay over </a:t>
            </a:r>
            <a:r>
              <a:rPr lang="en-US" smtClean="0"/>
              <a:t>the break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48219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Goals of web security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Safely browse the web</a:t>
            </a:r>
          </a:p>
          <a:p>
            <a:pPr lvl="1"/>
            <a:r>
              <a:rPr lang="en-US" dirty="0" smtClean="0"/>
              <a:t>Users should be able to visit a variety of web sites, without incurring harm:</a:t>
            </a:r>
          </a:p>
          <a:p>
            <a:pPr lvl="1"/>
            <a:r>
              <a:rPr lang="en-US" dirty="0" smtClean="0"/>
              <a:t>No stolen information (without user’s permission)</a:t>
            </a:r>
          </a:p>
          <a:p>
            <a:pPr lvl="1"/>
            <a:r>
              <a:rPr lang="en-US" dirty="0" smtClean="0"/>
              <a:t>Site A cannot compromise session at Site B</a:t>
            </a:r>
          </a:p>
          <a:p>
            <a:r>
              <a:rPr lang="en-US" dirty="0" smtClean="0"/>
              <a:t>Support secure web applications</a:t>
            </a:r>
          </a:p>
          <a:p>
            <a:pPr lvl="1"/>
            <a:r>
              <a:rPr lang="en-US" dirty="0" smtClean="0"/>
              <a:t>Applications delivered over the web should have the same security properties we require for stand-alone applications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62815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HTTP: URLs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Global identifiers of network-retrievable documents</a:t>
            </a:r>
          </a:p>
          <a:p>
            <a:r>
              <a:rPr lang="en-US" dirty="0" smtClean="0"/>
              <a:t>Example:</a:t>
            </a:r>
          </a:p>
          <a:p>
            <a:pPr lvl="1"/>
            <a:r>
              <a:rPr lang="en-US" sz="2000" dirty="0" smtClean="0">
                <a:hlinkClick r:id="rId2"/>
              </a:rPr>
              <a:t>http://mathcs.slu.edu/~chambers/spring15/443/index.html</a:t>
            </a:r>
            <a:endParaRPr lang="en-US" sz="2000" dirty="0" smtClean="0"/>
          </a:p>
          <a:p>
            <a:pPr lvl="1"/>
            <a:r>
              <a:rPr lang="en-US" dirty="0" smtClean="0"/>
              <a:t>Pieces include: protocol://hostname(:port)/path/query or </a:t>
            </a:r>
            <a:r>
              <a:rPr lang="en-US" dirty="0" err="1" smtClean="0"/>
              <a:t>file#fragment</a:t>
            </a:r>
            <a:endParaRPr lang="en-US" dirty="0" smtClean="0"/>
          </a:p>
          <a:p>
            <a:pPr lvl="1"/>
            <a:r>
              <a:rPr lang="en-US" dirty="0" smtClean="0"/>
              <a:t>Special characters are encoded as hex:</a:t>
            </a:r>
          </a:p>
          <a:p>
            <a:pPr lvl="2"/>
            <a:r>
              <a:rPr lang="en-US" dirty="0" smtClean="0"/>
              <a:t>%0A = newline</a:t>
            </a:r>
          </a:p>
          <a:p>
            <a:pPr lvl="2"/>
            <a:r>
              <a:rPr lang="en-US" dirty="0" smtClean="0"/>
              <a:t>%30 or + is a space, %2B is a +</a:t>
            </a:r>
          </a:p>
        </p:txBody>
      </p:sp>
    </p:spTree>
    <p:extLst>
      <p:ext uri="{BB962C8B-B14F-4D97-AF65-F5344CB8AC3E}">
        <p14:creationId xmlns:p14="http://schemas.microsoft.com/office/powerpoint/2010/main" val="1845863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HTTP requests (recap)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609600" y="2241550"/>
            <a:ext cx="8305800" cy="2670175"/>
          </a:xfrm>
          <a:prstGeom prst="rect">
            <a:avLst/>
          </a:prstGeom>
          <a:solidFill>
            <a:srgbClr val="808080">
              <a:alpha val="23921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</a:pPr>
            <a:r>
              <a:rPr lang="en-US" sz="1800" b="1" dirty="0">
                <a:latin typeface="Courier New" pitchFamily="49" charset="0"/>
              </a:rPr>
              <a:t>GET /</a:t>
            </a:r>
            <a:r>
              <a:rPr lang="en-US" sz="1800" b="1" dirty="0" err="1">
                <a:latin typeface="Courier New" pitchFamily="49" charset="0"/>
              </a:rPr>
              <a:t>index.html</a:t>
            </a:r>
            <a:r>
              <a:rPr lang="en-US" sz="1800" b="1" dirty="0">
                <a:latin typeface="Courier New" pitchFamily="49" charset="0"/>
              </a:rPr>
              <a:t> HTTP/1.1</a:t>
            </a:r>
          </a:p>
          <a:p>
            <a:pPr>
              <a:buClr>
                <a:schemeClr val="accent2"/>
              </a:buClr>
              <a:buFont typeface="Wingdings" pitchFamily="2" charset="2"/>
              <a:buNone/>
            </a:pPr>
            <a:r>
              <a:rPr lang="en-US" sz="1800" b="1" dirty="0">
                <a:latin typeface="Courier New" pitchFamily="49" charset="0"/>
              </a:rPr>
              <a:t>Accept: image/gif, image/x-bitmap, image/jpeg, */*</a:t>
            </a:r>
          </a:p>
          <a:p>
            <a:pPr>
              <a:buClr>
                <a:schemeClr val="accent2"/>
              </a:buClr>
              <a:buFont typeface="Wingdings" pitchFamily="2" charset="2"/>
              <a:buNone/>
            </a:pPr>
            <a:r>
              <a:rPr lang="en-US" sz="1800" b="1" dirty="0">
                <a:latin typeface="Courier New" pitchFamily="49" charset="0"/>
              </a:rPr>
              <a:t>Accept-Language: en</a:t>
            </a:r>
          </a:p>
          <a:p>
            <a:pPr>
              <a:buClr>
                <a:schemeClr val="accent2"/>
              </a:buClr>
            </a:pPr>
            <a:r>
              <a:rPr lang="en-US" sz="1800" b="1" dirty="0">
                <a:latin typeface="Courier New" pitchFamily="49" charset="0"/>
              </a:rPr>
              <a:t>Connection: Keep-Alive</a:t>
            </a:r>
          </a:p>
          <a:p>
            <a:pPr>
              <a:buClr>
                <a:schemeClr val="accent2"/>
              </a:buClr>
              <a:buFont typeface="Wingdings" pitchFamily="2" charset="2"/>
              <a:buNone/>
            </a:pPr>
            <a:r>
              <a:rPr lang="en-US" sz="1800" b="1" dirty="0">
                <a:latin typeface="Courier New" pitchFamily="49" charset="0"/>
              </a:rPr>
              <a:t>User-Agent: Mozilla/1.22 (compatible; MSIE 2.0; Windows 95)</a:t>
            </a:r>
          </a:p>
          <a:p>
            <a:pPr>
              <a:buClr>
                <a:schemeClr val="accent2"/>
              </a:buClr>
              <a:buFont typeface="Wingdings" pitchFamily="2" charset="2"/>
              <a:buNone/>
            </a:pPr>
            <a:r>
              <a:rPr lang="en-US" sz="1800" b="1" dirty="0">
                <a:latin typeface="Courier New" pitchFamily="49" charset="0"/>
              </a:rPr>
              <a:t>Host: </a:t>
            </a:r>
            <a:r>
              <a:rPr lang="en-US" sz="1800" b="1" dirty="0" err="1">
                <a:latin typeface="Courier New" pitchFamily="49" charset="0"/>
              </a:rPr>
              <a:t>www.example.com</a:t>
            </a:r>
            <a:endParaRPr lang="en-US" sz="1800" b="1" dirty="0">
              <a:latin typeface="Courier New" pitchFamily="49" charset="0"/>
            </a:endParaRPr>
          </a:p>
          <a:p>
            <a:pPr>
              <a:buClr>
                <a:schemeClr val="accent2"/>
              </a:buClr>
              <a:buFont typeface="Wingdings" pitchFamily="2" charset="2"/>
              <a:buNone/>
            </a:pP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Referer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: http://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www.google.com?q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=dingbats</a:t>
            </a:r>
          </a:p>
          <a:p>
            <a:pPr eaLnBrk="0" hangingPunct="0">
              <a:spcBef>
                <a:spcPct val="50000"/>
              </a:spcBef>
            </a:pPr>
            <a:endParaRPr lang="en-US" b="1" dirty="0">
              <a:latin typeface="Lucida Console" pitchFamily="49" charset="0"/>
              <a:cs typeface="Courier New" pitchFamily="49" charset="0"/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609600" y="304800"/>
            <a:ext cx="77724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609600" y="1600200"/>
            <a:ext cx="996950" cy="3667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800" b="1">
                <a:latin typeface="Arial" pitchFamily="34" charset="0"/>
              </a:rPr>
              <a:t>Method</a:t>
            </a:r>
          </a:p>
        </p:txBody>
      </p:sp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2057400" y="1600200"/>
            <a:ext cx="577850" cy="3667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800" b="1">
                <a:latin typeface="Arial" pitchFamily="34" charset="0"/>
              </a:rPr>
              <a:t>File</a:t>
            </a:r>
          </a:p>
        </p:txBody>
      </p:sp>
      <p:sp>
        <p:nvSpPr>
          <p:cNvPr id="8" name="Text Box 6"/>
          <p:cNvSpPr txBox="1">
            <a:spLocks noChangeArrowheads="1"/>
          </p:cNvSpPr>
          <p:nvPr/>
        </p:nvSpPr>
        <p:spPr bwMode="auto">
          <a:xfrm>
            <a:off x="3200400" y="1600200"/>
            <a:ext cx="1657350" cy="3667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800" b="1" dirty="0">
                <a:latin typeface="Arial" pitchFamily="34" charset="0"/>
              </a:rPr>
              <a:t>HTTP version</a:t>
            </a:r>
          </a:p>
        </p:txBody>
      </p:sp>
      <p:sp>
        <p:nvSpPr>
          <p:cNvPr id="9" name="Line 7"/>
          <p:cNvSpPr>
            <a:spLocks noChangeShapeType="1"/>
          </p:cNvSpPr>
          <p:nvPr/>
        </p:nvSpPr>
        <p:spPr bwMode="auto">
          <a:xfrm>
            <a:off x="990600" y="1924050"/>
            <a:ext cx="0" cy="28098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10" name="Line 8"/>
          <p:cNvSpPr>
            <a:spLocks noChangeShapeType="1"/>
          </p:cNvSpPr>
          <p:nvPr/>
        </p:nvSpPr>
        <p:spPr bwMode="auto">
          <a:xfrm>
            <a:off x="2362200" y="1924050"/>
            <a:ext cx="0" cy="28098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11" name="Line 9"/>
          <p:cNvSpPr>
            <a:spLocks noChangeShapeType="1"/>
          </p:cNvSpPr>
          <p:nvPr/>
        </p:nvSpPr>
        <p:spPr bwMode="auto">
          <a:xfrm>
            <a:off x="3886200" y="1924050"/>
            <a:ext cx="0" cy="28098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12" name="Text Box 10"/>
          <p:cNvSpPr txBox="1">
            <a:spLocks noChangeArrowheads="1"/>
          </p:cNvSpPr>
          <p:nvPr/>
        </p:nvSpPr>
        <p:spPr bwMode="auto">
          <a:xfrm>
            <a:off x="7620000" y="1600200"/>
            <a:ext cx="1085850" cy="3667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800" b="1">
                <a:latin typeface="Arial" pitchFamily="34" charset="0"/>
              </a:rPr>
              <a:t>Headers</a:t>
            </a:r>
          </a:p>
        </p:txBody>
      </p:sp>
      <p:sp>
        <p:nvSpPr>
          <p:cNvPr id="13" name="Line 11"/>
          <p:cNvSpPr>
            <a:spLocks noChangeShapeType="1"/>
          </p:cNvSpPr>
          <p:nvPr/>
        </p:nvSpPr>
        <p:spPr bwMode="auto">
          <a:xfrm flipH="1">
            <a:off x="7391400" y="1976438"/>
            <a:ext cx="609600" cy="533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14" name="Text Box 12"/>
          <p:cNvSpPr txBox="1">
            <a:spLocks noChangeArrowheads="1"/>
          </p:cNvSpPr>
          <p:nvPr/>
        </p:nvSpPr>
        <p:spPr bwMode="auto">
          <a:xfrm>
            <a:off x="1600200" y="5272088"/>
            <a:ext cx="2381250" cy="36671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800" b="1">
                <a:latin typeface="Arial" pitchFamily="34" charset="0"/>
              </a:rPr>
              <a:t>Data – none for GET</a:t>
            </a:r>
          </a:p>
        </p:txBody>
      </p:sp>
      <p:sp>
        <p:nvSpPr>
          <p:cNvPr id="15" name="Line 13"/>
          <p:cNvSpPr>
            <a:spLocks noChangeShapeType="1"/>
          </p:cNvSpPr>
          <p:nvPr/>
        </p:nvSpPr>
        <p:spPr bwMode="auto">
          <a:xfrm flipH="1" flipV="1">
            <a:off x="838200" y="4733925"/>
            <a:ext cx="762000" cy="6096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16" name="Text Box 14"/>
          <p:cNvSpPr txBox="1">
            <a:spLocks noChangeArrowheads="1"/>
          </p:cNvSpPr>
          <p:nvPr/>
        </p:nvSpPr>
        <p:spPr bwMode="auto">
          <a:xfrm>
            <a:off x="3200400" y="4905375"/>
            <a:ext cx="1263650" cy="3667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800" b="1">
                <a:latin typeface="Arial" pitchFamily="34" charset="0"/>
              </a:rPr>
              <a:t>Blank line</a:t>
            </a:r>
          </a:p>
        </p:txBody>
      </p:sp>
      <p:sp>
        <p:nvSpPr>
          <p:cNvPr id="17" name="Line 15"/>
          <p:cNvSpPr>
            <a:spLocks noChangeShapeType="1"/>
          </p:cNvSpPr>
          <p:nvPr/>
        </p:nvSpPr>
        <p:spPr bwMode="auto">
          <a:xfrm flipH="1" flipV="1">
            <a:off x="838200" y="4429125"/>
            <a:ext cx="2362200" cy="6096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18" name="Text Box 16"/>
          <p:cNvSpPr txBox="1">
            <a:spLocks noChangeArrowheads="1"/>
          </p:cNvSpPr>
          <p:nvPr/>
        </p:nvSpPr>
        <p:spPr bwMode="auto">
          <a:xfrm>
            <a:off x="595313" y="6019800"/>
            <a:ext cx="8120493" cy="461665"/>
          </a:xfrm>
          <a:prstGeom prst="rect">
            <a:avLst/>
          </a:prstGeom>
          <a:noFill/>
          <a:ln w="3175" algn="ctr">
            <a:solidFill>
              <a:schemeClr val="tx1"/>
            </a:solidFill>
            <a:miter lim="800000"/>
            <a:headEnd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sz="2400" dirty="0" smtClean="0"/>
              <a:t>GET :   </a:t>
            </a:r>
            <a:r>
              <a:rPr lang="en-US" sz="2400" dirty="0"/>
              <a:t>no side </a:t>
            </a:r>
            <a:r>
              <a:rPr lang="en-US" sz="2400" dirty="0" smtClean="0"/>
              <a:t>effect           POST :   </a:t>
            </a:r>
            <a:r>
              <a:rPr lang="en-US" sz="2400" dirty="0"/>
              <a:t>possible side </a:t>
            </a:r>
            <a:r>
              <a:rPr lang="en-US" sz="2400" dirty="0" smtClean="0"/>
              <a:t>effect</a:t>
            </a:r>
            <a:endParaRPr lang="en-US" sz="2400" dirty="0"/>
          </a:p>
        </p:txBody>
      </p:sp>
      <p:sp>
        <p:nvSpPr>
          <p:cNvPr id="19" name="TextBox 18"/>
          <p:cNvSpPr txBox="1"/>
          <p:nvPr/>
        </p:nvSpPr>
        <p:spPr>
          <a:xfrm>
            <a:off x="8917945" y="6336833"/>
            <a:ext cx="1846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26910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2848</Words>
  <Application>Microsoft Macintosh PowerPoint</Application>
  <PresentationFormat>On-screen Show (4:3)</PresentationFormat>
  <Paragraphs>409</Paragraphs>
  <Slides>60</Slides>
  <Notes>1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2" baseType="lpstr">
      <vt:lpstr>Office Theme</vt:lpstr>
      <vt:lpstr>Image</vt:lpstr>
      <vt:lpstr>Webpages and security</vt:lpstr>
      <vt:lpstr>Reported vulnerabilities “in the wild”</vt:lpstr>
      <vt:lpstr>Web vulnerabilities (cont)</vt:lpstr>
      <vt:lpstr>Web versus system vulnerabilities</vt:lpstr>
      <vt:lpstr>Issues in web security</vt:lpstr>
      <vt:lpstr>Web poll</vt:lpstr>
      <vt:lpstr>Goals of web security</vt:lpstr>
      <vt:lpstr>HTTP: URLs</vt:lpstr>
      <vt:lpstr>HTTP requests (recap)</vt:lpstr>
      <vt:lpstr>HTTP response</vt:lpstr>
      <vt:lpstr>Rendering responses</vt:lpstr>
      <vt:lpstr>Example</vt:lpstr>
      <vt:lpstr>Document Object Model (DOM)</vt:lpstr>
      <vt:lpstr>Changes to HTML using the DOM</vt:lpstr>
      <vt:lpstr>HTML and images</vt:lpstr>
      <vt:lpstr>Image issues </vt:lpstr>
      <vt:lpstr>Patching this</vt:lpstr>
      <vt:lpstr>Another attack:</vt:lpstr>
      <vt:lpstr>Remote scripting</vt:lpstr>
      <vt:lpstr>Isolation: Frames</vt:lpstr>
      <vt:lpstr>Windows need to interact, though!</vt:lpstr>
      <vt:lpstr>How to view this</vt:lpstr>
      <vt:lpstr>Brower security model</vt:lpstr>
      <vt:lpstr>Components of browser security </vt:lpstr>
      <vt:lpstr>PowerPoint Presentation</vt:lpstr>
      <vt:lpstr>PowerPoint Presentation</vt:lpstr>
      <vt:lpstr>Frames can be bad</vt:lpstr>
      <vt:lpstr>How to fix</vt:lpstr>
      <vt:lpstr>Legacy Browsers</vt:lpstr>
      <vt:lpstr>TLS (or https)</vt:lpstr>
      <vt:lpstr>SSL/TSL</vt:lpstr>
      <vt:lpstr>Normal browsing</vt:lpstr>
      <vt:lpstr>TSL: add the “s”</vt:lpstr>
      <vt:lpstr>When is it safe?</vt:lpstr>
      <vt:lpstr>The status bar</vt:lpstr>
      <vt:lpstr>Mixed content issues</vt:lpstr>
      <vt:lpstr>So the picture varies…</vt:lpstr>
      <vt:lpstr>Network attacks using mixed content</vt:lpstr>
      <vt:lpstr>The Lock Icon 2.0</vt:lpstr>
      <vt:lpstr>How TSL works</vt:lpstr>
      <vt:lpstr>Next</vt:lpstr>
      <vt:lpstr>Final bits</vt:lpstr>
      <vt:lpstr>Or – using Diffie Hellman</vt:lpstr>
      <vt:lpstr>But wait…</vt:lpstr>
      <vt:lpstr>The server’s certificate</vt:lpstr>
      <vt:lpstr>How to validate</vt:lpstr>
      <vt:lpstr>What we can trust now</vt:lpstr>
      <vt:lpstr>What if we can’t get a certificate?</vt:lpstr>
      <vt:lpstr>No certificate found</vt:lpstr>
      <vt:lpstr>Some limitations exist</vt:lpstr>
      <vt:lpstr>Additional limits</vt:lpstr>
      <vt:lpstr>Example</vt:lpstr>
      <vt:lpstr>Another:</vt:lpstr>
      <vt:lpstr>Another:</vt:lpstr>
      <vt:lpstr>Cont:</vt:lpstr>
      <vt:lpstr>Next:</vt:lpstr>
      <vt:lpstr>And:</vt:lpstr>
      <vt:lpstr>And finally, OK:</vt:lpstr>
      <vt:lpstr>What do most users see?</vt:lpstr>
      <vt:lpstr>Next time: 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Default User</dc:creator>
  <cp:lastModifiedBy>Default User</cp:lastModifiedBy>
  <cp:revision>2</cp:revision>
  <dcterms:created xsi:type="dcterms:W3CDTF">2016-10-04T15:42:06Z</dcterms:created>
  <dcterms:modified xsi:type="dcterms:W3CDTF">2016-10-04T15:43:55Z</dcterms:modified>
</cp:coreProperties>
</file>